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Black" panose="02000000000000000000" pitchFamily="2" charset="0"/>
      <p:bold r:id="rId33"/>
      <p:boldItalic r:id="rId34"/>
    </p:embeddedFont>
    <p:embeddedFont>
      <p:font typeface="Roboto Light" panose="02000000000000000000" pitchFamily="2" charset="0"/>
      <p:regular r:id="rId35"/>
      <p:bold r:id="rId36"/>
      <p:italic r:id="rId37"/>
      <p:boldItalic r:id="rId38"/>
    </p:embeddedFont>
    <p:embeddedFont>
      <p:font typeface="Roboto Medium" panose="02000000000000000000" pitchFamily="2" charset="0"/>
      <p:regular r:id="rId39"/>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9C540-31A0-4A18-A7DF-3E0B1D8E1CAD}">
  <a:tblStyle styleId="{EBD9C540-31A0-4A18-A7DF-3E0B1D8E1C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02" y="474"/>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resources.infosecinstitute.com/topic/snort-network-recon-techniques/" TargetMode="External"/><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community/controls/Blocking_Brute_Force_Attacks"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192.168.1.105/meet_our_team/ashton.tx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br>
              <a:rPr lang="en" sz="3100" dirty="0">
                <a:latin typeface="Roboto"/>
                <a:ea typeface="Roboto"/>
                <a:cs typeface="Roboto"/>
                <a:sym typeface="Roboto"/>
              </a:rPr>
            </a:br>
            <a:r>
              <a:rPr lang="en" sz="3100" dirty="0">
                <a:latin typeface="Roboto"/>
                <a:ea typeface="Roboto"/>
                <a:cs typeface="Roboto"/>
                <a:sym typeface="Roboto"/>
              </a:rPr>
              <a:t>Compiled by: Cameron Todd</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t>Capstone Engagement-Cameron Todd</a:t>
            </a:r>
            <a:endParaRPr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sz="2400" i="1" dirty="0">
                <a:latin typeface="Roboto"/>
                <a:ea typeface="Roboto"/>
                <a:cs typeface="Roboto"/>
                <a:sym typeface="Roboto"/>
              </a:rPr>
              <a:t>Persistence Reverse Backdoor Shell</a:t>
            </a:r>
            <a:br>
              <a:rPr lang="en-US" sz="2400" i="1" dirty="0">
                <a:latin typeface="Roboto"/>
                <a:ea typeface="Roboto"/>
                <a:cs typeface="Roboto"/>
                <a:sym typeface="Roboto"/>
              </a:rPr>
            </a:b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Used </a:t>
            </a:r>
            <a:r>
              <a:rPr lang="en-US" sz="1200" dirty="0" err="1">
                <a:latin typeface="Roboto"/>
                <a:ea typeface="Roboto"/>
                <a:cs typeface="Roboto"/>
                <a:sym typeface="Roboto"/>
              </a:rPr>
              <a:t>msfvenom</a:t>
            </a:r>
            <a:r>
              <a:rPr lang="en-US" sz="1200" dirty="0">
                <a:latin typeface="Roboto"/>
                <a:ea typeface="Roboto"/>
                <a:cs typeface="Roboto"/>
                <a:sym typeface="Roboto"/>
              </a:rPr>
              <a:t> to create and upload the Linux payload:</a:t>
            </a:r>
          </a:p>
          <a:p>
            <a:pPr marL="0" lvl="0" indent="0" algn="l" rtl="0">
              <a:lnSpc>
                <a:spcPct val="115000"/>
              </a:lnSpc>
              <a:spcBef>
                <a:spcPts val="0"/>
              </a:spcBef>
              <a:spcAft>
                <a:spcPts val="0"/>
              </a:spcAft>
              <a:buNone/>
            </a:pPr>
            <a:r>
              <a:rPr lang="en-US" sz="1200" dirty="0">
                <a:latin typeface="Roboto"/>
                <a:ea typeface="Roboto"/>
                <a:cs typeface="Roboto"/>
                <a:sym typeface="Roboto"/>
              </a:rPr>
              <a:t>php/</a:t>
            </a:r>
            <a:r>
              <a:rPr lang="en-US" sz="1200" dirty="0" err="1">
                <a:latin typeface="Roboto"/>
                <a:ea typeface="Roboto"/>
                <a:cs typeface="Roboto"/>
                <a:sym typeface="Roboto"/>
              </a:rPr>
              <a:t>meterpreter</a:t>
            </a:r>
            <a:r>
              <a:rPr lang="en-US" sz="1200" dirty="0">
                <a:latin typeface="Roboto"/>
                <a:ea typeface="Roboto"/>
                <a:cs typeface="Roboto"/>
                <a:sym typeface="Roboto"/>
              </a:rPr>
              <a:t>/</a:t>
            </a:r>
            <a:r>
              <a:rPr lang="en-US" sz="1200" dirty="0" err="1">
                <a:latin typeface="Roboto"/>
                <a:ea typeface="Roboto"/>
                <a:cs typeface="Roboto"/>
                <a:sym typeface="Roboto"/>
              </a:rPr>
              <a:t>reverse_tcp</a:t>
            </a: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set LHOST and LPORT:</a:t>
            </a:r>
          </a:p>
          <a:p>
            <a:pPr marL="0" lvl="0" indent="0" algn="l" rtl="0">
              <a:lnSpc>
                <a:spcPct val="115000"/>
              </a:lnSpc>
              <a:spcBef>
                <a:spcPts val="0"/>
              </a:spcBef>
              <a:spcAft>
                <a:spcPts val="0"/>
              </a:spcAft>
              <a:buNone/>
            </a:pPr>
            <a:r>
              <a:rPr lang="en-US" sz="1200" dirty="0">
                <a:latin typeface="Roboto"/>
                <a:ea typeface="Roboto"/>
                <a:cs typeface="Roboto"/>
                <a:sym typeface="Roboto"/>
              </a:rPr>
              <a:t>192.168.1.8</a:t>
            </a:r>
          </a:p>
          <a:p>
            <a:pPr marL="0" lvl="0" indent="0" algn="l" rtl="0">
              <a:lnSpc>
                <a:spcPct val="115000"/>
              </a:lnSpc>
              <a:spcBef>
                <a:spcPts val="0"/>
              </a:spcBef>
              <a:spcAft>
                <a:spcPts val="0"/>
              </a:spcAft>
              <a:buNone/>
            </a:pPr>
            <a:r>
              <a:rPr lang="en-US" sz="1200" dirty="0">
                <a:latin typeface="Roboto"/>
                <a:ea typeface="Roboto"/>
                <a:cs typeface="Roboto"/>
                <a:sym typeface="Roboto"/>
              </a:rPr>
              <a:t>5555</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Ran the exploit from </a:t>
            </a:r>
            <a:r>
              <a:rPr lang="en-US" sz="1200" dirty="0" err="1">
                <a:latin typeface="Roboto"/>
                <a:ea typeface="Roboto"/>
                <a:cs typeface="Roboto"/>
                <a:sym typeface="Roboto"/>
              </a:rPr>
              <a:t>meterpreter</a:t>
            </a:r>
            <a:r>
              <a:rPr lang="en-US" sz="1200" dirty="0">
                <a:latin typeface="Roboto"/>
                <a:ea typeface="Roboto"/>
                <a:cs typeface="Roboto"/>
                <a:sym typeface="Roboto"/>
              </a:rPr>
              <a:t> and opened the reverse shell to the web server</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Created paylaod</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Successfully uploaded payload to /webdav/</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Opend reverse backdoor to Capstone, gained access to root and captured flag.</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BE8864AB-06FC-48A5-8799-DB60B49C2920}"/>
              </a:ext>
            </a:extLst>
          </p:cNvPr>
          <p:cNvPicPr>
            <a:picLocks noChangeAspect="1"/>
          </p:cNvPicPr>
          <p:nvPr/>
        </p:nvPicPr>
        <p:blipFill>
          <a:blip r:embed="rId3"/>
          <a:stretch>
            <a:fillRect/>
          </a:stretch>
        </p:blipFill>
        <p:spPr>
          <a:xfrm>
            <a:off x="6401175" y="1646328"/>
            <a:ext cx="2428500" cy="324515"/>
          </a:xfrm>
          <a:prstGeom prst="rect">
            <a:avLst/>
          </a:prstGeom>
        </p:spPr>
      </p:pic>
      <p:pic>
        <p:nvPicPr>
          <p:cNvPr id="5" name="Picture 4">
            <a:extLst>
              <a:ext uri="{FF2B5EF4-FFF2-40B4-BE49-F238E27FC236}">
                <a16:creationId xmlns:a16="http://schemas.microsoft.com/office/drawing/2014/main" id="{FC6B3020-4C70-4BD7-B810-967C41D62933}"/>
              </a:ext>
            </a:extLst>
          </p:cNvPr>
          <p:cNvPicPr>
            <a:picLocks noChangeAspect="1"/>
          </p:cNvPicPr>
          <p:nvPr/>
        </p:nvPicPr>
        <p:blipFill>
          <a:blip r:embed="rId4"/>
          <a:stretch>
            <a:fillRect/>
          </a:stretch>
        </p:blipFill>
        <p:spPr>
          <a:xfrm>
            <a:off x="7496321" y="1942417"/>
            <a:ext cx="1361853" cy="1351200"/>
          </a:xfrm>
          <a:prstGeom prst="rect">
            <a:avLst/>
          </a:prstGeom>
        </p:spPr>
      </p:pic>
      <p:pic>
        <p:nvPicPr>
          <p:cNvPr id="7" name="Picture 6">
            <a:extLst>
              <a:ext uri="{FF2B5EF4-FFF2-40B4-BE49-F238E27FC236}">
                <a16:creationId xmlns:a16="http://schemas.microsoft.com/office/drawing/2014/main" id="{9AAE868A-C32E-4367-A936-80CC001396F5}"/>
              </a:ext>
            </a:extLst>
          </p:cNvPr>
          <p:cNvPicPr>
            <a:picLocks noChangeAspect="1"/>
          </p:cNvPicPr>
          <p:nvPr/>
        </p:nvPicPr>
        <p:blipFill>
          <a:blip r:embed="rId5"/>
          <a:stretch>
            <a:fillRect/>
          </a:stretch>
        </p:blipFill>
        <p:spPr>
          <a:xfrm>
            <a:off x="6401175" y="1954294"/>
            <a:ext cx="1095147" cy="1876687"/>
          </a:xfrm>
          <a:prstGeom prst="rect">
            <a:avLst/>
          </a:prstGeom>
        </p:spPr>
      </p:pic>
      <p:pic>
        <p:nvPicPr>
          <p:cNvPr id="9" name="Picture 8">
            <a:extLst>
              <a:ext uri="{FF2B5EF4-FFF2-40B4-BE49-F238E27FC236}">
                <a16:creationId xmlns:a16="http://schemas.microsoft.com/office/drawing/2014/main" id="{806A56B0-777F-4F48-A51F-48EF58CD3EBC}"/>
              </a:ext>
            </a:extLst>
          </p:cNvPr>
          <p:cNvPicPr>
            <a:picLocks noChangeAspect="1"/>
          </p:cNvPicPr>
          <p:nvPr/>
        </p:nvPicPr>
        <p:blipFill>
          <a:blip r:embed="rId6"/>
          <a:stretch>
            <a:fillRect/>
          </a:stretch>
        </p:blipFill>
        <p:spPr>
          <a:xfrm>
            <a:off x="7038804" y="3700798"/>
            <a:ext cx="1762371" cy="1133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8878"/>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0" name="Google Shape;1160;p65"/>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 </a:t>
            </a:r>
            <a:endParaRPr sz="1200" dirty="0"/>
          </a:p>
          <a:p>
            <a:pPr marL="0" lvl="0" indent="0" algn="r" rtl="0">
              <a:spcBef>
                <a:spcPts val="600"/>
              </a:spcBef>
              <a:spcAft>
                <a:spcPts val="600"/>
              </a:spcAft>
              <a:buNone/>
            </a:pPr>
            <a:endParaRPr sz="1200"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163" name="Google Shape;1163;p65"/>
          <p:cNvSpPr txBox="1">
            <a:spLocks noGrp="1"/>
          </p:cNvSpPr>
          <p:nvPr>
            <p:ph type="subTitle" idx="1"/>
          </p:nvPr>
        </p:nvSpPr>
        <p:spPr>
          <a:xfrm>
            <a:off x="294122" y="647259"/>
            <a:ext cx="4911000" cy="1199296"/>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What time did the port scan occur? </a:t>
            </a:r>
            <a:r>
              <a:rPr lang="en" sz="1200" b="1" dirty="0"/>
              <a:t>June 6, 2021 @ 14:08:52.800</a:t>
            </a:r>
            <a:endParaRPr sz="1200" b="1" dirty="0"/>
          </a:p>
          <a:p>
            <a:pPr marL="320040" lvl="0" indent="-167640" algn="l" rtl="0">
              <a:spcBef>
                <a:spcPts val="0"/>
              </a:spcBef>
              <a:spcAft>
                <a:spcPts val="0"/>
              </a:spcAft>
              <a:buSzPts val="1200"/>
              <a:buChar char="●"/>
            </a:pPr>
            <a:r>
              <a:rPr lang="en" sz="1200" dirty="0"/>
              <a:t>How many packets were sent, and from which IP? </a:t>
            </a:r>
            <a:r>
              <a:rPr lang="en" sz="1200" b="1" dirty="0"/>
              <a:t>2,112 from 192.168.1.8</a:t>
            </a:r>
            <a:endParaRPr sz="1200" b="1" dirty="0"/>
          </a:p>
          <a:p>
            <a:pPr marL="320040" lvl="0" indent="-167640" algn="l" rtl="0">
              <a:spcBef>
                <a:spcPts val="0"/>
              </a:spcBef>
              <a:spcAft>
                <a:spcPts val="0"/>
              </a:spcAft>
              <a:buSzPts val="1200"/>
              <a:buChar char="●"/>
            </a:pPr>
            <a:r>
              <a:rPr lang="en" sz="1200" dirty="0"/>
              <a:t>What indicates that this was a port scan? </a:t>
            </a:r>
            <a:r>
              <a:rPr lang="en" sz="1200" b="1" dirty="0"/>
              <a:t>Multiple port were requested in concurrence</a:t>
            </a:r>
          </a:p>
        </p:txBody>
      </p:sp>
      <p:pic>
        <p:nvPicPr>
          <p:cNvPr id="1164" name="Google Shape;1164;p65"/>
          <p:cNvPicPr preferRelativeResize="0"/>
          <p:nvPr/>
        </p:nvPicPr>
        <p:blipFill>
          <a:blip r:embed="rId3">
            <a:alphaModFix/>
          </a:blip>
          <a:stretch>
            <a:fillRect/>
          </a:stretch>
        </p:blipFill>
        <p:spPr>
          <a:xfrm>
            <a:off x="317209" y="801884"/>
            <a:ext cx="424701" cy="331225"/>
          </a:xfrm>
          <a:prstGeom prst="rect">
            <a:avLst/>
          </a:prstGeom>
          <a:noFill/>
          <a:ln>
            <a:noFill/>
          </a:ln>
        </p:spPr>
      </p:pic>
      <p:pic>
        <p:nvPicPr>
          <p:cNvPr id="2" name="Picture 1">
            <a:extLst>
              <a:ext uri="{FF2B5EF4-FFF2-40B4-BE49-F238E27FC236}">
                <a16:creationId xmlns:a16="http://schemas.microsoft.com/office/drawing/2014/main" id="{29B67D69-25DD-4FC1-A0E1-417BF25BDDB1}"/>
              </a:ext>
            </a:extLst>
          </p:cNvPr>
          <p:cNvPicPr>
            <a:picLocks noChangeAspect="1"/>
          </p:cNvPicPr>
          <p:nvPr/>
        </p:nvPicPr>
        <p:blipFill>
          <a:blip r:embed="rId4"/>
          <a:stretch>
            <a:fillRect/>
          </a:stretch>
        </p:blipFill>
        <p:spPr>
          <a:xfrm>
            <a:off x="367350" y="2071484"/>
            <a:ext cx="8409300" cy="24532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9742" y="54221"/>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0" name="Google Shape;1170;p66"/>
          <p:cNvSpPr txBox="1">
            <a:spLocks noGrp="1"/>
          </p:cNvSpPr>
          <p:nvPr>
            <p:ph type="subTitle" idx="1"/>
          </p:nvPr>
        </p:nvSpPr>
        <p:spPr>
          <a:xfrm>
            <a:off x="0" y="416313"/>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 </a:t>
            </a:r>
            <a:endParaRPr sz="1200" dirty="0"/>
          </a:p>
          <a:p>
            <a:pPr marL="0" lvl="0" indent="0" algn="r" rtl="0">
              <a:spcBef>
                <a:spcPts val="600"/>
              </a:spcBef>
              <a:spcAft>
                <a:spcPts val="600"/>
              </a:spcAft>
              <a:buNone/>
            </a:pPr>
            <a:endParaRPr sz="1200" dirty="0"/>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173" name="Google Shape;1173;p66"/>
          <p:cNvSpPr txBox="1">
            <a:spLocks noGrp="1"/>
          </p:cNvSpPr>
          <p:nvPr>
            <p:ph type="subTitle" idx="1"/>
          </p:nvPr>
        </p:nvSpPr>
        <p:spPr>
          <a:xfrm>
            <a:off x="367350" y="617715"/>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What time did the request occur? How many requests were made? </a:t>
            </a:r>
            <a:r>
              <a:rPr lang="en" sz="1200" b="1" dirty="0"/>
              <a:t>June 6, 2021 at 14:15:00.454 / 8,280 request were made</a:t>
            </a:r>
            <a:endParaRPr sz="1200" b="1" dirty="0"/>
          </a:p>
          <a:p>
            <a:pPr marL="320040" lvl="0" indent="-167640" algn="l" rtl="0">
              <a:spcBef>
                <a:spcPts val="0"/>
              </a:spcBef>
              <a:spcAft>
                <a:spcPts val="0"/>
              </a:spcAft>
              <a:buSzPts val="1200"/>
              <a:buChar char="●"/>
            </a:pPr>
            <a:r>
              <a:rPr lang="en" sz="1200" dirty="0"/>
              <a:t>Which files were requested? What did they contain? </a:t>
            </a:r>
            <a:r>
              <a:rPr lang="en" sz="1200" b="1" dirty="0"/>
              <a:t>/connect_to_server/ and how to connect to /webdav/ server</a:t>
            </a:r>
            <a:endParaRPr sz="1200" b="1" dirty="0"/>
          </a:p>
        </p:txBody>
      </p:sp>
      <p:pic>
        <p:nvPicPr>
          <p:cNvPr id="1174" name="Google Shape;1174;p66"/>
          <p:cNvPicPr preferRelativeResize="0"/>
          <p:nvPr/>
        </p:nvPicPr>
        <p:blipFill>
          <a:blip r:embed="rId3">
            <a:alphaModFix/>
          </a:blip>
          <a:stretch>
            <a:fillRect/>
          </a:stretch>
        </p:blipFill>
        <p:spPr>
          <a:xfrm>
            <a:off x="367350" y="810486"/>
            <a:ext cx="424701" cy="331225"/>
          </a:xfrm>
          <a:prstGeom prst="rect">
            <a:avLst/>
          </a:prstGeom>
          <a:noFill/>
          <a:ln>
            <a:noFill/>
          </a:ln>
        </p:spPr>
      </p:pic>
      <p:pic>
        <p:nvPicPr>
          <p:cNvPr id="5" name="Picture 4">
            <a:extLst>
              <a:ext uri="{FF2B5EF4-FFF2-40B4-BE49-F238E27FC236}">
                <a16:creationId xmlns:a16="http://schemas.microsoft.com/office/drawing/2014/main" id="{DC027168-8540-4CAC-8C84-D596430F456A}"/>
              </a:ext>
            </a:extLst>
          </p:cNvPr>
          <p:cNvPicPr>
            <a:picLocks noChangeAspect="1"/>
          </p:cNvPicPr>
          <p:nvPr/>
        </p:nvPicPr>
        <p:blipFill>
          <a:blip r:embed="rId4"/>
          <a:stretch>
            <a:fillRect/>
          </a:stretch>
        </p:blipFill>
        <p:spPr>
          <a:xfrm>
            <a:off x="367350" y="2672075"/>
            <a:ext cx="7706801" cy="1667108"/>
          </a:xfrm>
          <a:prstGeom prst="rect">
            <a:avLst/>
          </a:prstGeom>
        </p:spPr>
      </p:pic>
      <p:pic>
        <p:nvPicPr>
          <p:cNvPr id="7" name="Picture 6">
            <a:extLst>
              <a:ext uri="{FF2B5EF4-FFF2-40B4-BE49-F238E27FC236}">
                <a16:creationId xmlns:a16="http://schemas.microsoft.com/office/drawing/2014/main" id="{E4DA85E2-3A88-4168-A3AE-5C27FAEC58D0}"/>
              </a:ext>
            </a:extLst>
          </p:cNvPr>
          <p:cNvPicPr>
            <a:picLocks noChangeAspect="1"/>
          </p:cNvPicPr>
          <p:nvPr/>
        </p:nvPicPr>
        <p:blipFill>
          <a:blip r:embed="rId5"/>
          <a:stretch>
            <a:fillRect/>
          </a:stretch>
        </p:blipFill>
        <p:spPr>
          <a:xfrm>
            <a:off x="367350" y="1465872"/>
            <a:ext cx="6610499" cy="11097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Uncovering the Brute Force Attack</a:t>
            </a:r>
            <a:endParaRPr dirty="0">
              <a:solidFill>
                <a:schemeClr val="dk1"/>
              </a:solidFill>
            </a:endParaRPr>
          </a:p>
        </p:txBody>
      </p:sp>
      <p:sp>
        <p:nvSpPr>
          <p:cNvPr id="1180" name="Google Shape;1180;p67"/>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US" sz="1200" dirty="0"/>
              <a:t> </a:t>
            </a:r>
          </a:p>
          <a:p>
            <a:pPr marL="0" lvl="0" indent="0" algn="r" rtl="0">
              <a:spcBef>
                <a:spcPts val="600"/>
              </a:spcBef>
              <a:spcAft>
                <a:spcPts val="600"/>
              </a:spcAft>
              <a:buNone/>
            </a:pPr>
            <a:endParaRPr sz="1200" dirty="0"/>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183" name="Google Shape;1183;p67"/>
          <p:cNvSpPr txBox="1">
            <a:spLocks noGrp="1"/>
          </p:cNvSpPr>
          <p:nvPr>
            <p:ph type="subTitle" idx="1"/>
          </p:nvPr>
        </p:nvSpPr>
        <p:spPr>
          <a:xfrm>
            <a:off x="138435" y="616633"/>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in the attack? </a:t>
            </a:r>
            <a:r>
              <a:rPr lang="en" sz="1200" b="1" dirty="0"/>
              <a:t>10,540</a:t>
            </a:r>
            <a:endParaRPr sz="1200" b="1" dirty="0"/>
          </a:p>
          <a:p>
            <a:pPr marL="320040" lvl="0" indent="-167640" algn="l" rtl="0">
              <a:spcBef>
                <a:spcPts val="0"/>
              </a:spcBef>
              <a:spcAft>
                <a:spcPts val="0"/>
              </a:spcAft>
              <a:buSzPts val="1200"/>
              <a:buChar char="●"/>
            </a:pPr>
            <a:r>
              <a:rPr lang="en" sz="1200" dirty="0"/>
              <a:t>How many requests had been made before the attacker </a:t>
            </a:r>
            <a:br>
              <a:rPr lang="en" sz="1200" dirty="0"/>
            </a:br>
            <a:r>
              <a:rPr lang="en" sz="1200" dirty="0"/>
              <a:t>discovered the password? </a:t>
            </a:r>
            <a:r>
              <a:rPr lang="en" sz="1200" b="1" dirty="0"/>
              <a:t>15,280</a:t>
            </a:r>
            <a:endParaRPr sz="1200" b="1" dirty="0"/>
          </a:p>
        </p:txBody>
      </p:sp>
      <p:pic>
        <p:nvPicPr>
          <p:cNvPr id="1184" name="Google Shape;1184;p67"/>
          <p:cNvPicPr preferRelativeResize="0"/>
          <p:nvPr/>
        </p:nvPicPr>
        <p:blipFill>
          <a:blip r:embed="rId3">
            <a:alphaModFix/>
          </a:blip>
          <a:stretch>
            <a:fillRect/>
          </a:stretch>
        </p:blipFill>
        <p:spPr>
          <a:xfrm>
            <a:off x="245743" y="734621"/>
            <a:ext cx="424701" cy="331225"/>
          </a:xfrm>
          <a:prstGeom prst="rect">
            <a:avLst/>
          </a:prstGeom>
          <a:noFill/>
          <a:ln>
            <a:noFill/>
          </a:ln>
        </p:spPr>
      </p:pic>
      <p:pic>
        <p:nvPicPr>
          <p:cNvPr id="3" name="Picture 2">
            <a:extLst>
              <a:ext uri="{FF2B5EF4-FFF2-40B4-BE49-F238E27FC236}">
                <a16:creationId xmlns:a16="http://schemas.microsoft.com/office/drawing/2014/main" id="{25C8689E-0C5C-4F53-9737-8A160BD3EC5D}"/>
              </a:ext>
            </a:extLst>
          </p:cNvPr>
          <p:cNvPicPr>
            <a:picLocks noChangeAspect="1"/>
          </p:cNvPicPr>
          <p:nvPr/>
        </p:nvPicPr>
        <p:blipFill>
          <a:blip r:embed="rId4"/>
          <a:stretch>
            <a:fillRect/>
          </a:stretch>
        </p:blipFill>
        <p:spPr>
          <a:xfrm>
            <a:off x="568171" y="1467801"/>
            <a:ext cx="8069802" cy="1435198"/>
          </a:xfrm>
          <a:prstGeom prst="rect">
            <a:avLst/>
          </a:prstGeom>
        </p:spPr>
      </p:pic>
      <p:pic>
        <p:nvPicPr>
          <p:cNvPr id="5" name="Picture 4">
            <a:extLst>
              <a:ext uri="{FF2B5EF4-FFF2-40B4-BE49-F238E27FC236}">
                <a16:creationId xmlns:a16="http://schemas.microsoft.com/office/drawing/2014/main" id="{9DCC9596-1692-4F14-B691-B015B0038B2D}"/>
              </a:ext>
            </a:extLst>
          </p:cNvPr>
          <p:cNvPicPr>
            <a:picLocks noChangeAspect="1"/>
          </p:cNvPicPr>
          <p:nvPr/>
        </p:nvPicPr>
        <p:blipFill>
          <a:blip r:embed="rId5"/>
          <a:stretch>
            <a:fillRect/>
          </a:stretch>
        </p:blipFill>
        <p:spPr>
          <a:xfrm>
            <a:off x="138435" y="3078036"/>
            <a:ext cx="5973009" cy="10478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0" name="Google Shape;1190;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 </a:t>
            </a:r>
            <a:endParaRPr sz="1200" dirty="0"/>
          </a:p>
          <a:p>
            <a:pPr marL="0" lvl="0" indent="0" algn="r" rtl="0">
              <a:spcBef>
                <a:spcPts val="600"/>
              </a:spcBef>
              <a:spcAft>
                <a:spcPts val="600"/>
              </a:spcAft>
              <a:buNone/>
            </a:pPr>
            <a:endParaRPr sz="1200" dirty="0"/>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193" name="Google Shape;1193;p68"/>
          <p:cNvSpPr txBox="1">
            <a:spLocks noGrp="1"/>
          </p:cNvSpPr>
          <p:nvPr>
            <p:ph type="subTitle" idx="1"/>
          </p:nvPr>
        </p:nvSpPr>
        <p:spPr>
          <a:xfrm>
            <a:off x="209637" y="763142"/>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to this directory? </a:t>
            </a:r>
            <a:r>
              <a:rPr lang="en" sz="1200" b="1" dirty="0"/>
              <a:t>10</a:t>
            </a:r>
            <a:endParaRPr sz="1200" b="1" dirty="0"/>
          </a:p>
          <a:p>
            <a:pPr marL="320040" lvl="0" indent="-167640" algn="l" rtl="0">
              <a:spcBef>
                <a:spcPts val="0"/>
              </a:spcBef>
              <a:spcAft>
                <a:spcPts val="0"/>
              </a:spcAft>
              <a:buSzPts val="1200"/>
              <a:buChar char="●"/>
            </a:pPr>
            <a:r>
              <a:rPr lang="en" sz="1200" dirty="0"/>
              <a:t>Which files were requested? </a:t>
            </a:r>
            <a:r>
              <a:rPr lang="en" sz="1200" b="1" dirty="0"/>
              <a:t>/passwd.dav/ and /shell.php/</a:t>
            </a:r>
            <a:endParaRPr sz="1200" b="1" dirty="0"/>
          </a:p>
        </p:txBody>
      </p:sp>
      <p:pic>
        <p:nvPicPr>
          <p:cNvPr id="1194" name="Google Shape;1194;p68"/>
          <p:cNvPicPr preferRelativeResize="0"/>
          <p:nvPr/>
        </p:nvPicPr>
        <p:blipFill>
          <a:blip r:embed="rId3">
            <a:alphaModFix/>
          </a:blip>
          <a:stretch>
            <a:fillRect/>
          </a:stretch>
        </p:blipFill>
        <p:spPr>
          <a:xfrm>
            <a:off x="342802" y="917767"/>
            <a:ext cx="424701" cy="331225"/>
          </a:xfrm>
          <a:prstGeom prst="rect">
            <a:avLst/>
          </a:prstGeom>
          <a:noFill/>
          <a:ln>
            <a:noFill/>
          </a:ln>
        </p:spPr>
      </p:pic>
      <p:pic>
        <p:nvPicPr>
          <p:cNvPr id="2" name="Picture 1">
            <a:extLst>
              <a:ext uri="{FF2B5EF4-FFF2-40B4-BE49-F238E27FC236}">
                <a16:creationId xmlns:a16="http://schemas.microsoft.com/office/drawing/2014/main" id="{CA42D005-1079-401C-8473-2725E44DB7CF}"/>
              </a:ext>
            </a:extLst>
          </p:cNvPr>
          <p:cNvPicPr>
            <a:picLocks noChangeAspect="1"/>
          </p:cNvPicPr>
          <p:nvPr/>
        </p:nvPicPr>
        <p:blipFill>
          <a:blip r:embed="rId4"/>
          <a:stretch>
            <a:fillRect/>
          </a:stretch>
        </p:blipFill>
        <p:spPr>
          <a:xfrm>
            <a:off x="974959" y="1973564"/>
            <a:ext cx="6766369" cy="971699"/>
          </a:xfrm>
          <a:prstGeom prst="rect">
            <a:avLst/>
          </a:prstGeom>
        </p:spPr>
      </p:pic>
      <p:pic>
        <p:nvPicPr>
          <p:cNvPr id="4" name="Picture 3">
            <a:extLst>
              <a:ext uri="{FF2B5EF4-FFF2-40B4-BE49-F238E27FC236}">
                <a16:creationId xmlns:a16="http://schemas.microsoft.com/office/drawing/2014/main" id="{CDEDAB39-A0E3-450B-966D-67061E1AB584}"/>
              </a:ext>
            </a:extLst>
          </p:cNvPr>
          <p:cNvPicPr>
            <a:picLocks noChangeAspect="1"/>
          </p:cNvPicPr>
          <p:nvPr/>
        </p:nvPicPr>
        <p:blipFill>
          <a:blip r:embed="rId5"/>
          <a:stretch>
            <a:fillRect/>
          </a:stretch>
        </p:blipFill>
        <p:spPr>
          <a:xfrm>
            <a:off x="863246" y="3146717"/>
            <a:ext cx="6645509" cy="11812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Blocking the Port Scan</a:t>
            </a:r>
            <a:endParaRPr dirty="0"/>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208" name="Google Shape;1208;p70"/>
          <p:cNvSpPr txBox="1">
            <a:spLocks noGrp="1"/>
          </p:cNvSpPr>
          <p:nvPr>
            <p:ph type="subTitle" idx="2"/>
          </p:nvPr>
        </p:nvSpPr>
        <p:spPr>
          <a:xfrm>
            <a:off x="-12300" y="1602449"/>
            <a:ext cx="4298400" cy="3301799"/>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kind of alarm can be set to detect future port scans?</a:t>
            </a:r>
          </a:p>
          <a:p>
            <a:pPr marL="285750" lvl="0" indent="-285750" algn="l" rtl="0">
              <a:spcBef>
                <a:spcPts val="0"/>
              </a:spcBef>
              <a:spcAft>
                <a:spcPts val="0"/>
              </a:spcAft>
              <a:buFontTx/>
              <a:buChar char="-"/>
            </a:pPr>
            <a:r>
              <a:rPr lang="en" dirty="0"/>
              <a:t>Detect for multiple ports scans within a certain timeframe </a:t>
            </a:r>
          </a:p>
          <a:p>
            <a:pPr marL="285750" lvl="0" indent="-285750" algn="l" rtl="0">
              <a:spcBef>
                <a:spcPts val="0"/>
              </a:spcBef>
              <a:spcAft>
                <a:spcPts val="0"/>
              </a:spcAft>
              <a:buFontTx/>
              <a:buChar char="-"/>
            </a:pPr>
            <a:r>
              <a:rPr lang="en" dirty="0"/>
              <a:t>Set rules for destination ip 192.168.1.105 and destination port to allow only 443 and 80. (implicitly deny other traffic)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What threshold would activate this alarm?</a:t>
            </a:r>
          </a:p>
          <a:p>
            <a:pPr marL="171450" lvl="0" indent="-171450" algn="l" rtl="0">
              <a:spcBef>
                <a:spcPts val="0"/>
              </a:spcBef>
              <a:spcAft>
                <a:spcPts val="0"/>
              </a:spcAft>
              <a:buFontTx/>
              <a:buChar char="-"/>
            </a:pPr>
            <a:r>
              <a:rPr lang="en" dirty="0"/>
              <a:t>Real-time notification: Email, log and notify SOC team after more than 30 consecutive port scans</a:t>
            </a:r>
          </a:p>
          <a:p>
            <a:pPr marL="171450" lvl="0" indent="-171450" algn="l" rtl="0">
              <a:spcBef>
                <a:spcPts val="0"/>
              </a:spcBef>
              <a:spcAft>
                <a:spcPts val="0"/>
              </a:spcAft>
              <a:buFontTx/>
              <a:buChar char="-"/>
            </a:pPr>
            <a:r>
              <a:rPr lang="en" dirty="0"/>
              <a:t>Add code to threshold.conf to limit alerts and miniumize alert fatigue</a:t>
            </a:r>
          </a:p>
          <a:p>
            <a:pPr lvl="0" algn="l" rtl="0">
              <a:spcBef>
                <a:spcPts val="0"/>
              </a:spcBef>
              <a:spcAft>
                <a:spcPts val="0"/>
              </a:spcAft>
            </a:pPr>
            <a:endParaRPr dirty="0"/>
          </a:p>
        </p:txBody>
      </p:sp>
      <p:sp>
        <p:nvSpPr>
          <p:cNvPr id="1209" name="Google Shape;1209;p70"/>
          <p:cNvSpPr txBox="1">
            <a:spLocks noGrp="1"/>
          </p:cNvSpPr>
          <p:nvPr>
            <p:ph type="subTitle" idx="3"/>
          </p:nvPr>
        </p:nvSpPr>
        <p:spPr>
          <a:xfrm>
            <a:off x="4466800" y="1466850"/>
            <a:ext cx="4298400" cy="343965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configurations can be set on the host to mitigate port scans?</a:t>
            </a:r>
          </a:p>
          <a:p>
            <a:pPr marL="0" lvl="0" indent="0" algn="l" rtl="0">
              <a:spcBef>
                <a:spcPts val="0"/>
              </a:spcBef>
              <a:spcAft>
                <a:spcPts val="0"/>
              </a:spcAft>
              <a:buNone/>
            </a:pPr>
            <a:r>
              <a:rPr lang="en" dirty="0"/>
              <a:t>-Configure iptables to drop unwanted traffic</a:t>
            </a:r>
          </a:p>
          <a:p>
            <a:pPr marL="0" lvl="0" indent="0" algn="l" rtl="0">
              <a:spcBef>
                <a:spcPts val="0"/>
              </a:spcBef>
              <a:spcAft>
                <a:spcPts val="0"/>
              </a:spcAft>
              <a:buNone/>
            </a:pPr>
            <a:r>
              <a:rPr lang="en" dirty="0"/>
              <a:t>-Alert on unusal number of connections (more than 30 TCP connections attempted within 60-sec interval)</a:t>
            </a:r>
            <a:endParaRPr dirty="0"/>
          </a:p>
          <a:p>
            <a:pPr marL="0" lvl="0" indent="0" algn="l" rtl="0">
              <a:spcBef>
                <a:spcPts val="0"/>
              </a:spcBef>
              <a:spcAft>
                <a:spcPts val="0"/>
              </a:spcAft>
              <a:buClr>
                <a:schemeClr val="dk1"/>
              </a:buClr>
              <a:buSzPts val="1100"/>
              <a:buFont typeface="Arial"/>
              <a:buNone/>
            </a:pPr>
            <a:r>
              <a:rPr lang="en-US" sz="800" dirty="0">
                <a:hlinkClick r:id="rId3"/>
              </a:rPr>
              <a:t>https://resources.infosecinstitute.com/topic/snort-network-recon-techniques/</a:t>
            </a:r>
            <a:endParaRPr lang="en-US" sz="800" dirty="0"/>
          </a:p>
          <a:p>
            <a:pPr marL="0" lvl="0" indent="0" algn="l" rtl="0">
              <a:spcBef>
                <a:spcPts val="0"/>
              </a:spcBef>
              <a:spcAft>
                <a:spcPts val="0"/>
              </a:spcAft>
              <a:buClr>
                <a:schemeClr val="dk1"/>
              </a:buClr>
              <a:buSzPts val="1100"/>
              <a:buFont typeface="Arial"/>
              <a:buNone/>
            </a:pPr>
            <a:endParaRPr sz="800" dirty="0"/>
          </a:p>
          <a:p>
            <a:pPr marL="0" lvl="0" indent="0" algn="l" rtl="0">
              <a:spcBef>
                <a:spcPts val="0"/>
              </a:spcBef>
              <a:spcAft>
                <a:spcPts val="0"/>
              </a:spcAft>
              <a:buNone/>
            </a:pPr>
            <a:r>
              <a:rPr lang="en-US" sz="1100" dirty="0"/>
              <a:t>alert </a:t>
            </a:r>
            <a:r>
              <a:rPr lang="en-US" sz="1100" dirty="0" err="1"/>
              <a:t>tcp</a:t>
            </a:r>
            <a:r>
              <a:rPr lang="en-US" sz="1100" dirty="0"/>
              <a:t> any </a:t>
            </a:r>
            <a:r>
              <a:rPr lang="en-US" sz="1100" dirty="0" err="1"/>
              <a:t>any</a:t>
            </a:r>
            <a:r>
              <a:rPr lang="en-US" sz="1100" dirty="0"/>
              <a:t> -&gt; $HOME_NET any (</a:t>
            </a:r>
            <a:r>
              <a:rPr lang="en-US" sz="1100" dirty="0" err="1"/>
              <a:t>msg:”TCP</a:t>
            </a:r>
            <a:r>
              <a:rPr lang="en-US" sz="1100" dirty="0"/>
              <a:t> Port Scanning”; </a:t>
            </a:r>
            <a:r>
              <a:rPr lang="en-US" sz="1100" dirty="0" err="1"/>
              <a:t>detection_filter:track</a:t>
            </a:r>
            <a:r>
              <a:rPr lang="en-US" sz="1100" dirty="0"/>
              <a:t> </a:t>
            </a:r>
            <a:r>
              <a:rPr lang="en-US" sz="1100" dirty="0" err="1"/>
              <a:t>by_src</a:t>
            </a:r>
            <a:r>
              <a:rPr lang="en-US" sz="1100" dirty="0"/>
              <a:t>, count 30, seconds 60; sid:1000006; rev:2;)</a:t>
            </a:r>
            <a:endParaRPr sz="1100" dirty="0"/>
          </a:p>
        </p:txBody>
      </p:sp>
      <p:pic>
        <p:nvPicPr>
          <p:cNvPr id="3" name="Picture 2">
            <a:extLst>
              <a:ext uri="{FF2B5EF4-FFF2-40B4-BE49-F238E27FC236}">
                <a16:creationId xmlns:a16="http://schemas.microsoft.com/office/drawing/2014/main" id="{673283E9-2FEC-480D-A924-31036E8F4033}"/>
              </a:ext>
            </a:extLst>
          </p:cNvPr>
          <p:cNvPicPr>
            <a:picLocks noChangeAspect="1"/>
          </p:cNvPicPr>
          <p:nvPr/>
        </p:nvPicPr>
        <p:blipFill>
          <a:blip r:embed="rId4"/>
          <a:stretch>
            <a:fillRect/>
          </a:stretch>
        </p:blipFill>
        <p:spPr>
          <a:xfrm>
            <a:off x="4914900" y="3773370"/>
            <a:ext cx="3552825" cy="9806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alarm can be set to detect future unauthorized access?</a:t>
            </a:r>
          </a:p>
          <a:p>
            <a:pPr marL="0" lvl="0" indent="0" algn="l" rtl="0">
              <a:spcBef>
                <a:spcPts val="0"/>
              </a:spcBef>
              <a:spcAft>
                <a:spcPts val="0"/>
              </a:spcAft>
              <a:buNone/>
            </a:pPr>
            <a:r>
              <a:rPr lang="en" dirty="0"/>
              <a:t>- Alert on any ip address outside of the LAN with url path: /company_folders/secret_folder/</a:t>
            </a:r>
            <a:endParaRPr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400" dirty="0"/>
              <a:t>What threshold would activate this alarm?</a:t>
            </a:r>
          </a:p>
          <a:p>
            <a:pPr marL="285750" lvl="0" indent="-285750" algn="l" rtl="0">
              <a:spcBef>
                <a:spcPts val="0"/>
              </a:spcBef>
              <a:spcAft>
                <a:spcPts val="0"/>
              </a:spcAft>
              <a:buClr>
                <a:schemeClr val="dk1"/>
              </a:buClr>
              <a:buSzPts val="1100"/>
              <a:buFontTx/>
              <a:buChar char="-"/>
            </a:pPr>
            <a:r>
              <a:rPr lang="en" dirty="0"/>
              <a:t>Real-time notification: Email, log and notify SOC team when any attempt to the above directory is made from outside the LAN</a:t>
            </a:r>
            <a:endParaRPr dirty="0"/>
          </a:p>
        </p:txBody>
      </p:sp>
      <p:sp>
        <p:nvSpPr>
          <p:cNvPr id="1217" name="Google Shape;1217;p71"/>
          <p:cNvSpPr txBox="1">
            <a:spLocks noGrp="1"/>
          </p:cNvSpPr>
          <p:nvPr>
            <p:ph type="subTitle" idx="3"/>
          </p:nvPr>
        </p:nvSpPr>
        <p:spPr>
          <a:xfrm>
            <a:off x="4466800" y="1604700"/>
            <a:ext cx="45756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configuration can be set on the host to block unwanted access?</a:t>
            </a:r>
          </a:p>
          <a:p>
            <a:pPr marL="285750" lvl="0" indent="-285750" algn="l" rtl="0">
              <a:spcBef>
                <a:spcPts val="0"/>
              </a:spcBef>
              <a:spcAft>
                <a:spcPts val="0"/>
              </a:spcAft>
              <a:buFontTx/>
              <a:buChar char="-"/>
            </a:pPr>
            <a:r>
              <a:rPr lang="en" dirty="0"/>
              <a:t>Open Apached Config file (will </a:t>
            </a:r>
            <a:r>
              <a:rPr lang="en-US" dirty="0"/>
              <a:t>be in</a:t>
            </a:r>
            <a:r>
              <a:rPr lang="en" dirty="0"/>
              <a:t> one of the following locations:</a:t>
            </a:r>
          </a:p>
          <a:p>
            <a:pPr lvl="1"/>
            <a:endParaRPr sz="1600" dirty="0"/>
          </a:p>
          <a:p>
            <a:pPr marL="0" lvl="0" indent="0" algn="l" rtl="0">
              <a:spcBef>
                <a:spcPts val="0"/>
              </a:spcBef>
              <a:spcAft>
                <a:spcPts val="0"/>
              </a:spcAft>
              <a:buNone/>
            </a:pPr>
            <a:endParaRPr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dirty="0"/>
              <a:t>-Lock down /</a:t>
            </a:r>
            <a:r>
              <a:rPr lang="en-US" dirty="0" err="1"/>
              <a:t>company_folders</a:t>
            </a:r>
            <a:r>
              <a:rPr lang="en-US" dirty="0"/>
              <a:t>/</a:t>
            </a:r>
            <a:r>
              <a:rPr lang="en-US" dirty="0" err="1"/>
              <a:t>secret_folder</a:t>
            </a:r>
            <a:r>
              <a:rPr lang="en-US" dirty="0"/>
              <a:t>/</a:t>
            </a:r>
          </a:p>
          <a:p>
            <a:pPr marL="171450" lvl="0" indent="-171450" algn="l" rtl="0">
              <a:spcBef>
                <a:spcPts val="0"/>
              </a:spcBef>
              <a:spcAft>
                <a:spcPts val="0"/>
              </a:spcAft>
              <a:buFontTx/>
              <a:buChar char="-"/>
            </a:pPr>
            <a:r>
              <a:rPr lang="en-US" dirty="0"/>
              <a:t>vi /</a:t>
            </a:r>
            <a:r>
              <a:rPr lang="en-US" dirty="0" err="1"/>
              <a:t>etc</a:t>
            </a:r>
            <a:r>
              <a:rPr lang="en-US" dirty="0"/>
              <a:t>/httpd/</a:t>
            </a:r>
            <a:r>
              <a:rPr lang="en-US" dirty="0" err="1"/>
              <a:t>httpd.conf</a:t>
            </a:r>
            <a:endParaRPr lang="en-US" dirty="0"/>
          </a:p>
          <a:p>
            <a:pPr marL="171450" lvl="0" indent="-171450" algn="l" rtl="0">
              <a:spcBef>
                <a:spcPts val="0"/>
              </a:spcBef>
              <a:spcAft>
                <a:spcPts val="0"/>
              </a:spcAft>
              <a:buFontTx/>
              <a:buChar char="-"/>
            </a:pPr>
            <a:r>
              <a:rPr lang="en-US" dirty="0"/>
              <a:t>&lt;Directory /var/www/</a:t>
            </a:r>
            <a:r>
              <a:rPr lang="en-US" dirty="0" err="1"/>
              <a:t>company_folders</a:t>
            </a:r>
            <a:r>
              <a:rPr lang="en-US" dirty="0"/>
              <a:t>/</a:t>
            </a:r>
            <a:r>
              <a:rPr lang="en-US" dirty="0" err="1"/>
              <a:t>secret_folder</a:t>
            </a:r>
            <a:r>
              <a:rPr lang="en-US" dirty="0"/>
              <a:t>/&gt;</a:t>
            </a:r>
          </a:p>
          <a:p>
            <a:pPr lvl="0" algn="l" rtl="0">
              <a:spcBef>
                <a:spcPts val="0"/>
              </a:spcBef>
              <a:spcAft>
                <a:spcPts val="0"/>
              </a:spcAft>
            </a:pPr>
            <a:r>
              <a:rPr lang="en-US" dirty="0"/>
              <a:t>     Require </a:t>
            </a:r>
            <a:r>
              <a:rPr lang="en-US" dirty="0" err="1"/>
              <a:t>ip</a:t>
            </a:r>
            <a:r>
              <a:rPr lang="en-US" dirty="0"/>
              <a:t> 192.168.1.105</a:t>
            </a:r>
          </a:p>
          <a:p>
            <a:pPr lvl="0" algn="l" rtl="0">
              <a:spcBef>
                <a:spcPts val="0"/>
              </a:spcBef>
              <a:spcAft>
                <a:spcPts val="0"/>
              </a:spcAft>
            </a:pPr>
            <a:r>
              <a:rPr lang="en-US" dirty="0"/>
              <a:t>     Require </a:t>
            </a:r>
            <a:r>
              <a:rPr lang="en-US" dirty="0" err="1"/>
              <a:t>ip</a:t>
            </a:r>
            <a:r>
              <a:rPr lang="en-US" dirty="0"/>
              <a:t> 192.168.1.1</a:t>
            </a:r>
          </a:p>
          <a:p>
            <a:pPr lvl="0" algn="l" rtl="0">
              <a:spcBef>
                <a:spcPts val="0"/>
              </a:spcBef>
              <a:spcAft>
                <a:spcPts val="0"/>
              </a:spcAft>
            </a:pPr>
            <a:r>
              <a:rPr lang="en-US" dirty="0"/>
              <a:t>     Require not </a:t>
            </a:r>
            <a:r>
              <a:rPr lang="en-US" dirty="0" err="1"/>
              <a:t>ip</a:t>
            </a:r>
            <a:r>
              <a:rPr lang="en-US" dirty="0"/>
              <a:t> 192.168.1.8</a:t>
            </a:r>
          </a:p>
          <a:p>
            <a:pPr lvl="0" algn="l" rtl="0">
              <a:spcBef>
                <a:spcPts val="0"/>
              </a:spcBef>
              <a:spcAft>
                <a:spcPts val="0"/>
              </a:spcAft>
            </a:pPr>
            <a:r>
              <a:rPr lang="en-US" dirty="0"/>
              <a:t>     &lt;/Directory&gt;</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pic>
        <p:nvPicPr>
          <p:cNvPr id="3" name="Picture 2">
            <a:extLst>
              <a:ext uri="{FF2B5EF4-FFF2-40B4-BE49-F238E27FC236}">
                <a16:creationId xmlns:a16="http://schemas.microsoft.com/office/drawing/2014/main" id="{AF08CB1B-AC44-4903-AA93-9C191B725192}"/>
              </a:ext>
            </a:extLst>
          </p:cNvPr>
          <p:cNvPicPr>
            <a:picLocks noChangeAspect="1"/>
          </p:cNvPicPr>
          <p:nvPr/>
        </p:nvPicPr>
        <p:blipFill>
          <a:blip r:embed="rId3"/>
          <a:stretch>
            <a:fillRect/>
          </a:stretch>
        </p:blipFill>
        <p:spPr>
          <a:xfrm>
            <a:off x="5282475" y="2520373"/>
            <a:ext cx="1626495" cy="64805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alarm can be set to detect future brute force attacks?</a:t>
            </a:r>
          </a:p>
          <a:p>
            <a:pPr marL="0" lvl="0" indent="0" algn="l" rtl="0">
              <a:spcBef>
                <a:spcPts val="0"/>
              </a:spcBef>
              <a:spcAft>
                <a:spcPts val="0"/>
              </a:spcAft>
              <a:buNone/>
            </a:pPr>
            <a:r>
              <a:rPr lang="en-US" dirty="0" err="1"/>
              <a:t>source.ip</a:t>
            </a:r>
            <a:r>
              <a:rPr lang="en-US" dirty="0"/>
              <a:t> Not 192.168.1.105 and </a:t>
            </a:r>
            <a:r>
              <a:rPr lang="en-US" dirty="0" err="1"/>
              <a:t>url.full.text</a:t>
            </a:r>
            <a:r>
              <a:rPr lang="en-US" dirty="0"/>
              <a:t> : /</a:t>
            </a:r>
            <a:r>
              <a:rPr lang="en-US" dirty="0" err="1"/>
              <a:t>company_folders</a:t>
            </a:r>
            <a:r>
              <a:rPr lang="en-US" dirty="0"/>
              <a:t>/</a:t>
            </a:r>
            <a:r>
              <a:rPr lang="en-US" dirty="0" err="1"/>
              <a:t>secret_folder</a:t>
            </a:r>
            <a:r>
              <a:rPr lang="en-US" dirty="0"/>
              <a:t>/</a:t>
            </a:r>
            <a:r>
              <a:rPr lang="en-US" dirty="0" err="1"/>
              <a:t>connect_to_server</a:t>
            </a:r>
            <a:r>
              <a:rPr lang="en-US" dirty="0"/>
              <a:t> and status : ("OK“ or “Error”)</a:t>
            </a:r>
            <a:endParaRPr lang="en"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285750" lvl="0" indent="-285750" algn="l" rtl="0">
              <a:spcBef>
                <a:spcPts val="0"/>
              </a:spcBef>
              <a:spcAft>
                <a:spcPts val="0"/>
              </a:spcAft>
              <a:buFontTx/>
              <a:buChar char="-"/>
            </a:pPr>
            <a:r>
              <a:rPr lang="en" dirty="0"/>
              <a:t>Real-time notification: Email, log and notify SOC team when /company_folders/secret_folder/  is &gt; 4 status : (not “OK”)</a:t>
            </a:r>
          </a:p>
          <a:p>
            <a:pPr marL="285750" lvl="0" indent="-285750" algn="l" rtl="0">
              <a:spcBef>
                <a:spcPts val="0"/>
              </a:spcBef>
              <a:spcAft>
                <a:spcPts val="0"/>
              </a:spcAft>
              <a:buFontTx/>
              <a:buChar char="-"/>
            </a:pPr>
            <a:endParaRPr lang="en" dirty="0"/>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Roboto"/>
                <a:ea typeface="Roboto"/>
                <a:sym typeface="Roboto"/>
                <a:hlinkClick r:id="rId3"/>
              </a:rPr>
              <a:t>https://owasp.org/www-community/controls/Blocking_Brute_Force_Attacks</a:t>
            </a:r>
            <a:endParaRPr kumimoji="0" lang="en-US" sz="800" b="0" i="0" u="none" strike="noStrike" kern="0" cap="none" spc="0" normalizeH="0" baseline="0" noProof="0" dirty="0">
              <a:ln>
                <a:noFill/>
              </a:ln>
              <a:solidFill>
                <a:srgbClr val="000000"/>
              </a:solidFill>
              <a:effectLst/>
              <a:uLnTx/>
              <a:uFillTx/>
              <a:latin typeface="Roboto"/>
              <a:ea typeface="Roboto"/>
              <a:sym typeface="Roboto"/>
            </a:endParaRPr>
          </a:p>
          <a:p>
            <a:pPr lvl="0" algn="l" rtl="0">
              <a:spcBef>
                <a:spcPts val="0"/>
              </a:spcBef>
              <a:spcAft>
                <a:spcPts val="0"/>
              </a:spcAft>
            </a:pPr>
            <a:endParaRPr lang="en" dirty="0"/>
          </a:p>
        </p:txBody>
      </p:sp>
      <p:sp>
        <p:nvSpPr>
          <p:cNvPr id="1225" name="Google Shape;1225;p72"/>
          <p:cNvSpPr txBox="1">
            <a:spLocks noGrp="1"/>
          </p:cNvSpPr>
          <p:nvPr>
            <p:ph type="subTitle" idx="3"/>
          </p:nvPr>
        </p:nvSpPr>
        <p:spPr>
          <a:xfrm>
            <a:off x="4466800" y="1420427"/>
            <a:ext cx="4298400" cy="3486073"/>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configuration can be set on the host to block brute force attacks?</a:t>
            </a:r>
          </a:p>
          <a:p>
            <a:pPr marL="0" lvl="0" indent="0" algn="l" rtl="0">
              <a:spcBef>
                <a:spcPts val="0"/>
              </a:spcBef>
              <a:spcAft>
                <a:spcPts val="0"/>
              </a:spcAft>
              <a:buNone/>
            </a:pPr>
            <a:r>
              <a:rPr lang="en" dirty="0"/>
              <a:t>-Create technical and adminsitrative </a:t>
            </a:r>
          </a:p>
          <a:p>
            <a:pPr marL="0" lvl="0" indent="0" algn="l" rtl="0">
              <a:spcBef>
                <a:spcPts val="0"/>
              </a:spcBef>
              <a:spcAft>
                <a:spcPts val="0"/>
              </a:spcAft>
              <a:buNone/>
            </a:pPr>
            <a:r>
              <a:rPr lang="en" dirty="0"/>
              <a:t> controls for a  default restriction   password policy</a:t>
            </a:r>
          </a:p>
          <a:p>
            <a:pPr lvl="0" algn="l" rtl="0">
              <a:spcBef>
                <a:spcPts val="0"/>
              </a:spcBef>
              <a:spcAft>
                <a:spcPts val="0"/>
              </a:spcAft>
            </a:pPr>
            <a:r>
              <a:rPr lang="en" dirty="0"/>
              <a:t>-Utilize multi-factor authentication</a:t>
            </a:r>
          </a:p>
          <a:p>
            <a:pPr lvl="0" algn="l" rtl="0">
              <a:spcBef>
                <a:spcPts val="0"/>
              </a:spcBef>
              <a:spcAft>
                <a:spcPts val="0"/>
              </a:spcAft>
            </a:pPr>
            <a:r>
              <a:rPr lang="en" dirty="0"/>
              <a:t>-Implement account lockout policy</a:t>
            </a:r>
          </a:p>
          <a:p>
            <a:pPr marL="0" lvl="0" indent="0" algn="l" rtl="0">
              <a:spcBef>
                <a:spcPts val="0"/>
              </a:spcBef>
              <a:spcAft>
                <a:spcPts val="0"/>
              </a:spcAft>
              <a:buNone/>
            </a:pPr>
            <a:r>
              <a:rPr lang="en" sz="1400" dirty="0"/>
              <a:t>-</a:t>
            </a:r>
            <a:r>
              <a:rPr lang="en" dirty="0"/>
              <a:t>Return different HTTP codes other that 401 error</a:t>
            </a:r>
          </a:p>
          <a:p>
            <a:pPr marL="0" lvl="0" indent="0" algn="l" rtl="0">
              <a:spcBef>
                <a:spcPts val="0"/>
              </a:spcBef>
              <a:spcAft>
                <a:spcPts val="0"/>
              </a:spcAft>
              <a:buNone/>
            </a:pPr>
            <a:r>
              <a:rPr lang="en" dirty="0"/>
              <a:t>-Include input validation in the code</a:t>
            </a: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pic>
        <p:nvPicPr>
          <p:cNvPr id="3" name="Picture 2">
            <a:extLst>
              <a:ext uri="{FF2B5EF4-FFF2-40B4-BE49-F238E27FC236}">
                <a16:creationId xmlns:a16="http://schemas.microsoft.com/office/drawing/2014/main" id="{45A6D03D-BC0C-4007-9A19-B56DC066C9FE}"/>
              </a:ext>
            </a:extLst>
          </p:cNvPr>
          <p:cNvPicPr>
            <a:picLocks noChangeAspect="1"/>
          </p:cNvPicPr>
          <p:nvPr/>
        </p:nvPicPr>
        <p:blipFill>
          <a:blip r:embed="rId4"/>
          <a:stretch>
            <a:fillRect/>
          </a:stretch>
        </p:blipFill>
        <p:spPr>
          <a:xfrm>
            <a:off x="5040212" y="3413220"/>
            <a:ext cx="3027287" cy="14022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a:t>
            </a:r>
          </a:p>
          <a:p>
            <a:pPr marL="0" lvl="0" indent="0" algn="l" rtl="0">
              <a:spcBef>
                <a:spcPts val="0"/>
              </a:spcBef>
              <a:spcAft>
                <a:spcPts val="0"/>
              </a:spcAft>
              <a:buNone/>
            </a:pPr>
            <a:endParaRPr lang="en" sz="1400" dirty="0"/>
          </a:p>
          <a:p>
            <a:pPr marL="0" lvl="0" indent="0" algn="l" rtl="0">
              <a:spcBef>
                <a:spcPts val="0"/>
              </a:spcBef>
              <a:spcAft>
                <a:spcPts val="0"/>
              </a:spcAft>
              <a:buNone/>
            </a:pPr>
            <a:r>
              <a:rPr lang="en-US" dirty="0" err="1">
                <a:effectLst/>
                <a:latin typeface="Roboto" panose="02000000000000000000" pitchFamily="2" charset="0"/>
                <a:ea typeface="Roboto" panose="02000000000000000000" pitchFamily="2" charset="0"/>
                <a:cs typeface="Times New Roman" panose="02020603050405020304" pitchFamily="18" charset="0"/>
              </a:rPr>
              <a:t>http.request.method</a:t>
            </a:r>
            <a:r>
              <a:rPr lang="en-US" dirty="0">
                <a:effectLst/>
                <a:latin typeface="Roboto" panose="02000000000000000000" pitchFamily="2" charset="0"/>
                <a:ea typeface="Roboto" panose="02000000000000000000" pitchFamily="2" charset="0"/>
                <a:cs typeface="Times New Roman" panose="02020603050405020304" pitchFamily="18" charset="0"/>
              </a:rPr>
              <a:t> : * and </a:t>
            </a:r>
            <a:r>
              <a:rPr lang="en-US" dirty="0" err="1">
                <a:effectLst/>
                <a:latin typeface="Roboto" panose="02000000000000000000" pitchFamily="2" charset="0"/>
                <a:ea typeface="Roboto" panose="02000000000000000000" pitchFamily="2" charset="0"/>
                <a:cs typeface="Times New Roman" panose="02020603050405020304" pitchFamily="18" charset="0"/>
              </a:rPr>
              <a:t>url.path</a:t>
            </a:r>
            <a:r>
              <a:rPr lang="en-US" dirty="0">
                <a:effectLst/>
                <a:latin typeface="Roboto" panose="02000000000000000000" pitchFamily="2" charset="0"/>
                <a:ea typeface="Roboto" panose="02000000000000000000" pitchFamily="2" charset="0"/>
                <a:cs typeface="Times New Roman" panose="02020603050405020304" pitchFamily="18" charset="0"/>
              </a:rPr>
              <a:t> : *</a:t>
            </a:r>
            <a:r>
              <a:rPr lang="en-US" dirty="0" err="1">
                <a:effectLst/>
                <a:latin typeface="Roboto" panose="02000000000000000000" pitchFamily="2" charset="0"/>
                <a:ea typeface="Roboto" panose="02000000000000000000" pitchFamily="2" charset="0"/>
                <a:cs typeface="Times New Roman" panose="02020603050405020304" pitchFamily="18" charset="0"/>
              </a:rPr>
              <a:t>webdav</a:t>
            </a:r>
            <a:r>
              <a:rPr lang="en-US" dirty="0">
                <a:effectLst/>
                <a:latin typeface="Roboto" panose="02000000000000000000" pitchFamily="2" charset="0"/>
                <a:ea typeface="Roboto" panose="02000000000000000000" pitchFamily="2" charset="0"/>
                <a:cs typeface="Times New Roman" panose="02020603050405020304" pitchFamily="18" charset="0"/>
              </a:rPr>
              <a:t>* and </a:t>
            </a:r>
            <a:r>
              <a:rPr lang="en-US" dirty="0" err="1">
                <a:effectLst/>
                <a:latin typeface="Roboto" panose="02000000000000000000" pitchFamily="2" charset="0"/>
                <a:ea typeface="Roboto" panose="02000000000000000000" pitchFamily="2" charset="0"/>
                <a:cs typeface="Times New Roman" panose="02020603050405020304" pitchFamily="18" charset="0"/>
              </a:rPr>
              <a:t>source.ip</a:t>
            </a:r>
            <a:r>
              <a:rPr lang="en-US" dirty="0">
                <a:effectLst/>
                <a:latin typeface="Roboto" panose="02000000000000000000" pitchFamily="2" charset="0"/>
                <a:ea typeface="Roboto" panose="02000000000000000000" pitchFamily="2" charset="0"/>
                <a:cs typeface="Times New Roman" panose="02020603050405020304" pitchFamily="18" charset="0"/>
              </a:rPr>
              <a:t>: (not 192.168.1.105) </a:t>
            </a:r>
            <a:endParaRPr lang="en-US" dirty="0">
              <a:latin typeface="Roboto" panose="02000000000000000000" pitchFamily="2" charset="0"/>
              <a:ea typeface="Roboto" panose="02000000000000000000" pitchFamily="2" charset="0"/>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p>
          <a:p>
            <a:pPr marL="0" lvl="0" indent="0" algn="l" rtl="0">
              <a:spcBef>
                <a:spcPts val="0"/>
              </a:spcBef>
              <a:spcAft>
                <a:spcPts val="0"/>
              </a:spcAft>
              <a:buClr>
                <a:schemeClr val="dk1"/>
              </a:buClr>
              <a:buSzPts val="1100"/>
              <a:buFont typeface="Arial"/>
              <a:buNone/>
            </a:pPr>
            <a:endParaRPr sz="1400" dirty="0"/>
          </a:p>
          <a:p>
            <a:pPr marL="285750" marR="0" lvl="0" indent="-285750" algn="l" defTabSz="914400" rtl="0" eaLnBrk="1" fontAlgn="auto" latinLnBrk="0" hangingPunct="1">
              <a:lnSpc>
                <a:spcPct val="115000"/>
              </a:lnSpc>
              <a:spcBef>
                <a:spcPts val="0"/>
              </a:spcBef>
              <a:spcAft>
                <a:spcPts val="0"/>
              </a:spcAft>
              <a:buClr>
                <a:srgbClr val="000000"/>
              </a:buClr>
              <a:buSzPts val="1100"/>
              <a:buFontTx/>
              <a:buChar char="-"/>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Real-time notification: Email, log and notify SOC team when any attempt to the above directory is made from outside the LAN</a:t>
            </a:r>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429305"/>
            <a:ext cx="4298400" cy="3477195"/>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
        <p:nvSpPr>
          <p:cNvPr id="7" name="TextBox 6">
            <a:extLst>
              <a:ext uri="{FF2B5EF4-FFF2-40B4-BE49-F238E27FC236}">
                <a16:creationId xmlns:a16="http://schemas.microsoft.com/office/drawing/2014/main" id="{1876EE64-73C3-4FCF-BC0D-053498681275}"/>
              </a:ext>
            </a:extLst>
          </p:cNvPr>
          <p:cNvSpPr txBox="1"/>
          <p:nvPr/>
        </p:nvSpPr>
        <p:spPr>
          <a:xfrm>
            <a:off x="4716262" y="1429305"/>
            <a:ext cx="4585316" cy="315547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What configuration can be set on the host to block unwanted access?</a:t>
            </a:r>
          </a:p>
          <a:p>
            <a:pPr marL="285750" marR="0" lvl="0" indent="-285750" algn="l" defTabSz="914400" rtl="0" eaLnBrk="1" fontAlgn="auto" latinLnBrk="0" hangingPunct="1">
              <a:lnSpc>
                <a:spcPct val="115000"/>
              </a:lnSpc>
              <a:spcBef>
                <a:spcPts val="0"/>
              </a:spcBef>
              <a:spcAft>
                <a:spcPts val="0"/>
              </a:spcAft>
              <a:buClr>
                <a:srgbClr val="000000"/>
              </a:buClr>
              <a:buSzTx/>
              <a:buFontTx/>
              <a:buChar char="-"/>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Open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Apached</a:t>
            </a:r>
            <a:r>
              <a:rPr kumimoji="0" lang="en-US" sz="1200" b="0" i="0" u="none" strike="noStrike" kern="0" cap="none" spc="0" normalizeH="0" baseline="0" noProof="0" dirty="0">
                <a:ln>
                  <a:noFill/>
                </a:ln>
                <a:solidFill>
                  <a:srgbClr val="000000"/>
                </a:solidFill>
                <a:effectLst/>
                <a:uLnTx/>
                <a:uFillTx/>
                <a:latin typeface="Roboto"/>
                <a:ea typeface="Roboto"/>
                <a:sym typeface="Roboto"/>
              </a:rPr>
              <a:t> Config file (will be in one of the following locations:</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Roboto"/>
              <a:ea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Roboto"/>
              <a:ea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-Lock down /</a:t>
            </a:r>
            <a:r>
              <a:rPr lang="en-US" sz="1200" dirty="0" err="1">
                <a:latin typeface="Roboto"/>
                <a:ea typeface="Roboto"/>
                <a:sym typeface="Roboto"/>
              </a:rPr>
              <a:t>webdav</a:t>
            </a:r>
            <a:r>
              <a:rPr kumimoji="0" lang="en-US" sz="1200" b="0" i="0" u="none" strike="noStrike" kern="0" cap="none" spc="0" normalizeH="0" baseline="0" noProof="0" dirty="0">
                <a:ln>
                  <a:noFill/>
                </a:ln>
                <a:solidFill>
                  <a:srgbClr val="000000"/>
                </a:solidFill>
                <a:effectLst/>
                <a:uLnTx/>
                <a:uFillTx/>
                <a:latin typeface="Roboto"/>
                <a:ea typeface="Roboto"/>
                <a:sym typeface="Roboto"/>
              </a:rPr>
              <a:t>/</a:t>
            </a:r>
          </a:p>
          <a:p>
            <a:pPr marL="171450" marR="0" lvl="0" indent="-171450" algn="l" defTabSz="914400" rtl="0" eaLnBrk="1" fontAlgn="auto" latinLnBrk="0" hangingPunct="1">
              <a:lnSpc>
                <a:spcPct val="115000"/>
              </a:lnSpc>
              <a:spcBef>
                <a:spcPts val="0"/>
              </a:spcBef>
              <a:spcAft>
                <a:spcPts val="0"/>
              </a:spcAft>
              <a:buClr>
                <a:srgbClr val="000000"/>
              </a:buClr>
              <a:buSzTx/>
              <a:buFontTx/>
              <a:buChar char="-"/>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vi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etc</a:t>
            </a:r>
            <a:r>
              <a:rPr kumimoji="0" lang="en-US" sz="1200" b="0" i="0" u="none" strike="noStrike" kern="0" cap="none" spc="0" normalizeH="0" baseline="0" noProof="0" dirty="0">
                <a:ln>
                  <a:noFill/>
                </a:ln>
                <a:solidFill>
                  <a:srgbClr val="000000"/>
                </a:solidFill>
                <a:effectLst/>
                <a:uLnTx/>
                <a:uFillTx/>
                <a:latin typeface="Roboto"/>
                <a:ea typeface="Roboto"/>
                <a:sym typeface="Roboto"/>
              </a:rPr>
              <a:t>/httpd/</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httpd.conf</a:t>
            </a:r>
            <a:endParaRPr kumimoji="0" lang="en-US" sz="1200" b="0" i="0" u="none" strike="noStrike" kern="0" cap="none" spc="0" normalizeH="0" baseline="0" noProof="0" dirty="0">
              <a:ln>
                <a:noFill/>
              </a:ln>
              <a:solidFill>
                <a:srgbClr val="000000"/>
              </a:solidFill>
              <a:effectLst/>
              <a:uLnTx/>
              <a:uFillTx/>
              <a:latin typeface="Roboto"/>
              <a:ea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Tx/>
              <a:buFontTx/>
              <a:buChar char="-"/>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&lt;Directory /var/www/</a:t>
            </a:r>
            <a:r>
              <a:rPr lang="en-US" sz="1200" dirty="0" err="1">
                <a:latin typeface="Roboto"/>
                <a:ea typeface="Roboto"/>
                <a:sym typeface="Roboto"/>
              </a:rPr>
              <a:t>webdav</a:t>
            </a:r>
            <a:r>
              <a:rPr kumimoji="0" lang="en-US" sz="1200" b="0" i="0" u="none" strike="noStrike" kern="0" cap="none" spc="0" normalizeH="0" baseline="0" noProof="0" dirty="0">
                <a:ln>
                  <a:noFill/>
                </a:ln>
                <a:solidFill>
                  <a:srgbClr val="000000"/>
                </a:solidFill>
                <a:effectLst/>
                <a:uLnTx/>
                <a:uFillTx/>
                <a:latin typeface="Roboto"/>
                <a:ea typeface="Roboto"/>
                <a:sym typeface="Roboto"/>
              </a:rPr>
              <a:t>/&gt;</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     </a:t>
            </a:r>
            <a:r>
              <a:rPr lang="en-US" sz="1200" dirty="0">
                <a:latin typeface="Roboto"/>
                <a:ea typeface="Roboto"/>
                <a:sym typeface="Roboto"/>
              </a:rPr>
              <a:t>Allow</a:t>
            </a:r>
            <a:r>
              <a:rPr kumimoji="0" lang="en-US" sz="1200" b="0" i="0" u="none" strike="noStrike" kern="0" cap="none" spc="0" normalizeH="0" baseline="0" noProof="0" dirty="0">
                <a:ln>
                  <a:noFill/>
                </a:ln>
                <a:solidFill>
                  <a:srgbClr val="000000"/>
                </a:solidFill>
                <a:effectLst/>
                <a:uLnTx/>
                <a:uFillTx/>
                <a:latin typeface="Roboto"/>
                <a:ea typeface="Roboto"/>
                <a:sym typeface="Roboto"/>
              </a:rPr>
              <a:t>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ip</a:t>
            </a:r>
            <a:r>
              <a:rPr kumimoji="0" lang="en-US" sz="1200" b="0" i="0" u="none" strike="noStrike" kern="0" cap="none" spc="0" normalizeH="0" baseline="0" noProof="0" dirty="0">
                <a:ln>
                  <a:noFill/>
                </a:ln>
                <a:solidFill>
                  <a:srgbClr val="000000"/>
                </a:solidFill>
                <a:effectLst/>
                <a:uLnTx/>
                <a:uFillTx/>
                <a:latin typeface="Roboto"/>
                <a:ea typeface="Roboto"/>
                <a:sym typeface="Roboto"/>
              </a:rPr>
              <a:t> 192.168.1.105</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     </a:t>
            </a:r>
            <a:r>
              <a:rPr lang="en-US" sz="1200" dirty="0">
                <a:latin typeface="Roboto"/>
                <a:ea typeface="Roboto"/>
                <a:sym typeface="Roboto"/>
              </a:rPr>
              <a:t>Allow</a:t>
            </a:r>
            <a:r>
              <a:rPr kumimoji="0" lang="en-US" sz="1200" b="0" i="0" u="none" strike="noStrike" kern="0" cap="none" spc="0" normalizeH="0" baseline="0" noProof="0" dirty="0">
                <a:ln>
                  <a:noFill/>
                </a:ln>
                <a:solidFill>
                  <a:srgbClr val="000000"/>
                </a:solidFill>
                <a:effectLst/>
                <a:uLnTx/>
                <a:uFillTx/>
                <a:latin typeface="Roboto"/>
                <a:ea typeface="Roboto"/>
                <a:sym typeface="Roboto"/>
              </a:rPr>
              <a:t>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ip</a:t>
            </a:r>
            <a:r>
              <a:rPr kumimoji="0" lang="en-US" sz="1200" b="0" i="0" u="none" strike="noStrike" kern="0" cap="none" spc="0" normalizeH="0" baseline="0" noProof="0" dirty="0">
                <a:ln>
                  <a:noFill/>
                </a:ln>
                <a:solidFill>
                  <a:srgbClr val="000000"/>
                </a:solidFill>
                <a:effectLst/>
                <a:uLnTx/>
                <a:uFillTx/>
                <a:latin typeface="Roboto"/>
                <a:ea typeface="Roboto"/>
                <a:sym typeface="Roboto"/>
              </a:rPr>
              <a:t> 192.168.1.1</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     </a:t>
            </a:r>
            <a:r>
              <a:rPr lang="en-US" sz="1200" dirty="0">
                <a:latin typeface="Roboto"/>
                <a:ea typeface="Roboto"/>
                <a:sym typeface="Roboto"/>
              </a:rPr>
              <a:t>Deny</a:t>
            </a:r>
            <a:r>
              <a:rPr kumimoji="0" lang="en-US" sz="1200" b="0" i="0" u="none" strike="noStrike" kern="0" cap="none" spc="0" normalizeH="0" baseline="0" noProof="0" dirty="0">
                <a:ln>
                  <a:noFill/>
                </a:ln>
                <a:solidFill>
                  <a:srgbClr val="000000"/>
                </a:solidFill>
                <a:effectLst/>
                <a:uLnTx/>
                <a:uFillTx/>
                <a:latin typeface="Roboto"/>
                <a:ea typeface="Roboto"/>
                <a:sym typeface="Roboto"/>
              </a:rPr>
              <a:t>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ip</a:t>
            </a:r>
            <a:r>
              <a:rPr kumimoji="0" lang="en-US" sz="1200" b="0" i="0" u="none" strike="noStrike" kern="0" cap="none" spc="0" normalizeH="0" baseline="0" noProof="0" dirty="0">
                <a:ln>
                  <a:noFill/>
                </a:ln>
                <a:solidFill>
                  <a:srgbClr val="000000"/>
                </a:solidFill>
                <a:effectLst/>
                <a:uLnTx/>
                <a:uFillTx/>
                <a:latin typeface="Roboto"/>
                <a:ea typeface="Roboto"/>
                <a:sym typeface="Roboto"/>
              </a:rPr>
              <a:t> 192.168.1.8</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     &lt;/Directory&gt;</a:t>
            </a:r>
          </a:p>
        </p:txBody>
      </p:sp>
      <p:pic>
        <p:nvPicPr>
          <p:cNvPr id="3" name="Picture 2">
            <a:extLst>
              <a:ext uri="{FF2B5EF4-FFF2-40B4-BE49-F238E27FC236}">
                <a16:creationId xmlns:a16="http://schemas.microsoft.com/office/drawing/2014/main" id="{128C2BC0-1A6D-4D17-A62C-6E9F9EFA1D1C}"/>
              </a:ext>
            </a:extLst>
          </p:cNvPr>
          <p:cNvPicPr>
            <a:picLocks noChangeAspect="1"/>
          </p:cNvPicPr>
          <p:nvPr/>
        </p:nvPicPr>
        <p:blipFill>
          <a:blip r:embed="rId3"/>
          <a:stretch>
            <a:fillRect/>
          </a:stretch>
        </p:blipFill>
        <p:spPr>
          <a:xfrm>
            <a:off x="5137198" y="2354715"/>
            <a:ext cx="1621677" cy="6523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Identifying Reverse Shell Uploads</a:t>
            </a:r>
            <a:endParaRPr dirty="0"/>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file uploads?</a:t>
            </a:r>
          </a:p>
          <a:p>
            <a:r>
              <a:rPr lang="en-US" dirty="0" err="1">
                <a:effectLst/>
                <a:latin typeface="Roboto" panose="02000000000000000000" pitchFamily="2" charset="0"/>
                <a:ea typeface="Roboto" panose="02000000000000000000" pitchFamily="2" charset="0"/>
                <a:cs typeface="Times New Roman" panose="02020603050405020304" pitchFamily="18" charset="0"/>
              </a:rPr>
              <a:t>source.ip</a:t>
            </a:r>
            <a:r>
              <a:rPr lang="en-US" dirty="0">
                <a:effectLst/>
                <a:latin typeface="Roboto" panose="02000000000000000000" pitchFamily="2" charset="0"/>
                <a:ea typeface="Roboto" panose="02000000000000000000" pitchFamily="2" charset="0"/>
                <a:cs typeface="Times New Roman" panose="02020603050405020304" pitchFamily="18" charset="0"/>
              </a:rPr>
              <a:t> : (not 192.168.1.105) and </a:t>
            </a:r>
            <a:r>
              <a:rPr lang="en-US" dirty="0" err="1">
                <a:effectLst/>
                <a:latin typeface="Roboto" panose="02000000000000000000" pitchFamily="2" charset="0"/>
                <a:ea typeface="Roboto" panose="02000000000000000000" pitchFamily="2" charset="0"/>
                <a:cs typeface="Times New Roman" panose="02020603050405020304" pitchFamily="18" charset="0"/>
              </a:rPr>
              <a:t>http.request.method</a:t>
            </a:r>
            <a:r>
              <a:rPr lang="en-US" dirty="0">
                <a:effectLst/>
                <a:latin typeface="Roboto" panose="02000000000000000000" pitchFamily="2" charset="0"/>
                <a:ea typeface="Roboto" panose="02000000000000000000" pitchFamily="2" charset="0"/>
                <a:cs typeface="Times New Roman" panose="02020603050405020304" pitchFamily="18" charset="0"/>
              </a:rPr>
              <a:t> : “put” and </a:t>
            </a:r>
            <a:r>
              <a:rPr lang="en-US" dirty="0" err="1">
                <a:effectLst/>
                <a:latin typeface="Roboto" panose="02000000000000000000" pitchFamily="2" charset="0"/>
                <a:ea typeface="Roboto" panose="02000000000000000000" pitchFamily="2" charset="0"/>
                <a:cs typeface="Times New Roman" panose="02020603050405020304" pitchFamily="18" charset="0"/>
              </a:rPr>
              <a:t>url.path</a:t>
            </a:r>
            <a:r>
              <a:rPr lang="en-US" dirty="0">
                <a:effectLst/>
                <a:latin typeface="Roboto" panose="02000000000000000000" pitchFamily="2" charset="0"/>
                <a:ea typeface="Roboto" panose="02000000000000000000" pitchFamily="2" charset="0"/>
                <a:cs typeface="Times New Roman" panose="02020603050405020304" pitchFamily="18" charset="0"/>
              </a:rPr>
              <a:t> : *</a:t>
            </a:r>
            <a:r>
              <a:rPr lang="en-US" dirty="0" err="1">
                <a:effectLst/>
                <a:latin typeface="Roboto" panose="02000000000000000000" pitchFamily="2" charset="0"/>
                <a:ea typeface="Roboto" panose="02000000000000000000" pitchFamily="2" charset="0"/>
                <a:cs typeface="Times New Roman" panose="02020603050405020304" pitchFamily="18" charset="0"/>
              </a:rPr>
              <a:t>webdav</a:t>
            </a:r>
            <a:r>
              <a:rPr lang="en-US" dirty="0">
                <a:effectLst/>
                <a:latin typeface="Roboto" panose="02000000000000000000" pitchFamily="2" charset="0"/>
                <a:ea typeface="Roboto" panose="02000000000000000000" pitchFamily="2" charset="0"/>
                <a:cs typeface="Times New Roman" panose="02020603050405020304" pitchFamily="18" charset="0"/>
              </a:rPr>
              <a:t>*</a:t>
            </a: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285750" marR="0" lvl="0" indent="-285750" algn="l" defTabSz="914400" rtl="0" eaLnBrk="1" fontAlgn="auto" latinLnBrk="0" hangingPunct="1">
              <a:lnSpc>
                <a:spcPct val="115000"/>
              </a:lnSpc>
              <a:spcBef>
                <a:spcPts val="0"/>
              </a:spcBef>
              <a:spcAft>
                <a:spcPts val="0"/>
              </a:spcAft>
              <a:buClr>
                <a:srgbClr val="000000"/>
              </a:buClr>
              <a:buSzPts val="1100"/>
              <a:buFontTx/>
              <a:buChar char="-"/>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Real-time notification: Email, log and notify SOC team when any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http.request.method</a:t>
            </a:r>
            <a:r>
              <a:rPr kumimoji="0" lang="en-US" sz="1200" b="0" i="0" u="none" strike="noStrike" kern="0" cap="none" spc="0" normalizeH="0" baseline="0" noProof="0" dirty="0">
                <a:ln>
                  <a:noFill/>
                </a:ln>
                <a:solidFill>
                  <a:srgbClr val="000000"/>
                </a:solidFill>
                <a:effectLst/>
                <a:uLnTx/>
                <a:uFillTx/>
                <a:latin typeface="Roboto"/>
                <a:ea typeface="Roboto"/>
                <a:sym typeface="Roboto"/>
              </a:rPr>
              <a:t> : “put” from outside LAN</a:t>
            </a: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402672"/>
            <a:ext cx="4298400" cy="3503828"/>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7" name="TextBox 6">
            <a:extLst>
              <a:ext uri="{FF2B5EF4-FFF2-40B4-BE49-F238E27FC236}">
                <a16:creationId xmlns:a16="http://schemas.microsoft.com/office/drawing/2014/main" id="{40215E4B-72D7-4AB7-A9AE-ECADCE58BE92}"/>
              </a:ext>
            </a:extLst>
          </p:cNvPr>
          <p:cNvSpPr txBox="1"/>
          <p:nvPr/>
        </p:nvSpPr>
        <p:spPr>
          <a:xfrm>
            <a:off x="4671874" y="1402672"/>
            <a:ext cx="4585316" cy="315547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What configuration can be set on the host to block unwanted access?</a:t>
            </a:r>
          </a:p>
          <a:p>
            <a:pPr marL="285750" marR="0" lvl="0" indent="-285750" algn="l" defTabSz="914400" rtl="0" eaLnBrk="1" fontAlgn="auto" latinLnBrk="0" hangingPunct="1">
              <a:lnSpc>
                <a:spcPct val="115000"/>
              </a:lnSpc>
              <a:spcBef>
                <a:spcPts val="0"/>
              </a:spcBef>
              <a:spcAft>
                <a:spcPts val="0"/>
              </a:spcAft>
              <a:buClr>
                <a:srgbClr val="000000"/>
              </a:buClr>
              <a:buSzTx/>
              <a:buFontTx/>
              <a:buChar char="-"/>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Open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Apached</a:t>
            </a:r>
            <a:r>
              <a:rPr kumimoji="0" lang="en-US" sz="1200" b="0" i="0" u="none" strike="noStrike" kern="0" cap="none" spc="0" normalizeH="0" baseline="0" noProof="0" dirty="0">
                <a:ln>
                  <a:noFill/>
                </a:ln>
                <a:solidFill>
                  <a:srgbClr val="000000"/>
                </a:solidFill>
                <a:effectLst/>
                <a:uLnTx/>
                <a:uFillTx/>
                <a:latin typeface="Roboto"/>
                <a:ea typeface="Roboto"/>
                <a:sym typeface="Roboto"/>
              </a:rPr>
              <a:t> Config file (will be in one of the following locations:</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Roboto"/>
              <a:ea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Roboto"/>
              <a:ea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-Lock down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company_folders</a:t>
            </a:r>
            <a:r>
              <a:rPr kumimoji="0" lang="en-US" sz="1200" b="0" i="0" u="none" strike="noStrike" kern="0" cap="none" spc="0" normalizeH="0" baseline="0" noProof="0" dirty="0">
                <a:ln>
                  <a:noFill/>
                </a:ln>
                <a:solidFill>
                  <a:srgbClr val="000000"/>
                </a:solidFill>
                <a:effectLst/>
                <a:uLnTx/>
                <a:uFillTx/>
                <a:latin typeface="Roboto"/>
                <a:ea typeface="Roboto"/>
                <a:sym typeface="Roboto"/>
              </a:rPr>
              <a:t>/</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secret_folder</a:t>
            </a:r>
            <a:r>
              <a:rPr kumimoji="0" lang="en-US" sz="1200" b="0" i="0" u="none" strike="noStrike" kern="0" cap="none" spc="0" normalizeH="0" baseline="0" noProof="0" dirty="0">
                <a:ln>
                  <a:noFill/>
                </a:ln>
                <a:solidFill>
                  <a:srgbClr val="000000"/>
                </a:solidFill>
                <a:effectLst/>
                <a:uLnTx/>
                <a:uFillTx/>
                <a:latin typeface="Roboto"/>
                <a:ea typeface="Roboto"/>
                <a:sym typeface="Roboto"/>
              </a:rPr>
              <a:t>/</a:t>
            </a:r>
          </a:p>
          <a:p>
            <a:pPr marL="171450" marR="0" lvl="0" indent="-171450" algn="l" defTabSz="914400" rtl="0" eaLnBrk="1" fontAlgn="auto" latinLnBrk="0" hangingPunct="1">
              <a:lnSpc>
                <a:spcPct val="115000"/>
              </a:lnSpc>
              <a:spcBef>
                <a:spcPts val="0"/>
              </a:spcBef>
              <a:spcAft>
                <a:spcPts val="0"/>
              </a:spcAft>
              <a:buClr>
                <a:srgbClr val="000000"/>
              </a:buClr>
              <a:buSzTx/>
              <a:buFontTx/>
              <a:buChar char="-"/>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vi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etc</a:t>
            </a:r>
            <a:r>
              <a:rPr kumimoji="0" lang="en-US" sz="1200" b="0" i="0" u="none" strike="noStrike" kern="0" cap="none" spc="0" normalizeH="0" baseline="0" noProof="0" dirty="0">
                <a:ln>
                  <a:noFill/>
                </a:ln>
                <a:solidFill>
                  <a:srgbClr val="000000"/>
                </a:solidFill>
                <a:effectLst/>
                <a:uLnTx/>
                <a:uFillTx/>
                <a:latin typeface="Roboto"/>
                <a:ea typeface="Roboto"/>
                <a:sym typeface="Roboto"/>
              </a:rPr>
              <a:t>/httpd/</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httpd.conf</a:t>
            </a:r>
            <a:endParaRPr kumimoji="0" lang="en-US" sz="1200" b="0" i="0" u="none" strike="noStrike" kern="0" cap="none" spc="0" normalizeH="0" baseline="0" noProof="0" dirty="0">
              <a:ln>
                <a:noFill/>
              </a:ln>
              <a:solidFill>
                <a:srgbClr val="000000"/>
              </a:solidFill>
              <a:effectLst/>
              <a:uLnTx/>
              <a:uFillTx/>
              <a:latin typeface="Roboto"/>
              <a:ea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Tx/>
              <a:buFontTx/>
              <a:buChar char="-"/>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&lt;Directory /var/www/</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company_folders</a:t>
            </a:r>
            <a:r>
              <a:rPr kumimoji="0" lang="en-US" sz="1200" b="0" i="0" u="none" strike="noStrike" kern="0" cap="none" spc="0" normalizeH="0" baseline="0" noProof="0" dirty="0">
                <a:ln>
                  <a:noFill/>
                </a:ln>
                <a:solidFill>
                  <a:srgbClr val="000000"/>
                </a:solidFill>
                <a:effectLst/>
                <a:uLnTx/>
                <a:uFillTx/>
                <a:latin typeface="Roboto"/>
                <a:ea typeface="Roboto"/>
                <a:sym typeface="Roboto"/>
              </a:rPr>
              <a:t>/</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secret_folder</a:t>
            </a:r>
            <a:r>
              <a:rPr kumimoji="0" lang="en-US" sz="1200" b="0" i="0" u="none" strike="noStrike" kern="0" cap="none" spc="0" normalizeH="0" baseline="0" noProof="0" dirty="0">
                <a:ln>
                  <a:noFill/>
                </a:ln>
                <a:solidFill>
                  <a:srgbClr val="000000"/>
                </a:solidFill>
                <a:effectLst/>
                <a:uLnTx/>
                <a:uFillTx/>
                <a:latin typeface="Roboto"/>
                <a:ea typeface="Roboto"/>
                <a:sym typeface="Roboto"/>
              </a:rPr>
              <a:t>/&gt;</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     Require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ip</a:t>
            </a:r>
            <a:r>
              <a:rPr kumimoji="0" lang="en-US" sz="1200" b="0" i="0" u="none" strike="noStrike" kern="0" cap="none" spc="0" normalizeH="0" baseline="0" noProof="0" dirty="0">
                <a:ln>
                  <a:noFill/>
                </a:ln>
                <a:solidFill>
                  <a:srgbClr val="000000"/>
                </a:solidFill>
                <a:effectLst/>
                <a:uLnTx/>
                <a:uFillTx/>
                <a:latin typeface="Roboto"/>
                <a:ea typeface="Roboto"/>
                <a:sym typeface="Roboto"/>
              </a:rPr>
              <a:t> 192.168.1.105</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     Require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ip</a:t>
            </a:r>
            <a:r>
              <a:rPr kumimoji="0" lang="en-US" sz="1200" b="0" i="0" u="none" strike="noStrike" kern="0" cap="none" spc="0" normalizeH="0" baseline="0" noProof="0" dirty="0">
                <a:ln>
                  <a:noFill/>
                </a:ln>
                <a:solidFill>
                  <a:srgbClr val="000000"/>
                </a:solidFill>
                <a:effectLst/>
                <a:uLnTx/>
                <a:uFillTx/>
                <a:latin typeface="Roboto"/>
                <a:ea typeface="Roboto"/>
                <a:sym typeface="Roboto"/>
              </a:rPr>
              <a:t> 192.168.1.1</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     Require not </a:t>
            </a:r>
            <a:r>
              <a:rPr kumimoji="0" lang="en-US" sz="1200" b="0" i="0" u="none" strike="noStrike" kern="0" cap="none" spc="0" normalizeH="0" baseline="0" noProof="0" dirty="0" err="1">
                <a:ln>
                  <a:noFill/>
                </a:ln>
                <a:solidFill>
                  <a:srgbClr val="000000"/>
                </a:solidFill>
                <a:effectLst/>
                <a:uLnTx/>
                <a:uFillTx/>
                <a:latin typeface="Roboto"/>
                <a:ea typeface="Roboto"/>
                <a:sym typeface="Roboto"/>
              </a:rPr>
              <a:t>ip</a:t>
            </a:r>
            <a:r>
              <a:rPr kumimoji="0" lang="en-US" sz="1200" b="0" i="0" u="none" strike="noStrike" kern="0" cap="none" spc="0" normalizeH="0" baseline="0" noProof="0" dirty="0">
                <a:ln>
                  <a:noFill/>
                </a:ln>
                <a:solidFill>
                  <a:srgbClr val="000000"/>
                </a:solidFill>
                <a:effectLst/>
                <a:uLnTx/>
                <a:uFillTx/>
                <a:latin typeface="Roboto"/>
                <a:ea typeface="Roboto"/>
                <a:sym typeface="Roboto"/>
              </a:rPr>
              <a:t> 192.168.1.8</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     &lt;/Directory&gt;</a:t>
            </a:r>
          </a:p>
        </p:txBody>
      </p:sp>
      <p:pic>
        <p:nvPicPr>
          <p:cNvPr id="8" name="Picture 7">
            <a:extLst>
              <a:ext uri="{FF2B5EF4-FFF2-40B4-BE49-F238E27FC236}">
                <a16:creationId xmlns:a16="http://schemas.microsoft.com/office/drawing/2014/main" id="{5609BCD5-9633-422E-A674-808200BDBAFA}"/>
              </a:ext>
            </a:extLst>
          </p:cNvPr>
          <p:cNvPicPr>
            <a:picLocks noChangeAspect="1"/>
          </p:cNvPicPr>
          <p:nvPr/>
        </p:nvPicPr>
        <p:blipFill>
          <a:blip r:embed="rId3"/>
          <a:stretch>
            <a:fillRect/>
          </a:stretch>
        </p:blipFill>
        <p:spPr>
          <a:xfrm>
            <a:off x="5158188" y="2332354"/>
            <a:ext cx="1626495" cy="6480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marR="0" lvl="0" indent="0" algn="ctr" rtl="0">
              <a:lnSpc>
                <a:spcPct val="100000"/>
              </a:lnSpc>
              <a:spcBef>
                <a:spcPts val="800"/>
              </a:spcBef>
              <a:spcAft>
                <a:spcPts val="0"/>
              </a:spcAft>
              <a:buNone/>
            </a:pPr>
            <a:r>
              <a:rPr lang="en" sz="1800" b="1" dirty="0"/>
              <a:t>[Insert Here]</a:t>
            </a:r>
            <a:endParaRPr sz="1800" b="1" dirty="0"/>
          </a:p>
          <a:p>
            <a:pPr marL="0" lvl="0" indent="0" algn="l" rtl="0">
              <a:spcBef>
                <a:spcPts val="0"/>
              </a:spcBef>
              <a:spcAft>
                <a:spcPts val="0"/>
              </a:spcAft>
              <a:buNone/>
            </a:pPr>
            <a:endParaRPr dirty="0"/>
          </a:p>
          <a:p>
            <a:pPr marL="0" lvl="0" indent="0" algn="l" rtl="0">
              <a:spcBef>
                <a:spcPts val="800"/>
              </a:spcBef>
              <a:spcAft>
                <a:spcPts val="0"/>
              </a:spcAft>
              <a:buNone/>
            </a:pPr>
            <a:r>
              <a:rPr lang="en" dirty="0"/>
              <a:t>Use </a:t>
            </a:r>
            <a:r>
              <a:rPr lang="en" u="sng" dirty="0">
                <a:solidFill>
                  <a:schemeClr val="hlink"/>
                </a:solidFill>
                <a:hlinkClick r:id="rId3"/>
              </a:rPr>
              <a:t>draw.io</a:t>
            </a:r>
            <a:r>
              <a:rPr lang="en" dirty="0">
                <a:solidFill>
                  <a:schemeClr val="dk1"/>
                </a:solidFill>
              </a:rPr>
              <a:t> to create</a:t>
            </a:r>
            <a:r>
              <a:rPr lang="en" dirty="0"/>
              <a:t> a diagram of the network.</a:t>
            </a:r>
            <a:endParaRPr dirty="0"/>
          </a:p>
          <a:p>
            <a:pPr marL="0" lvl="0" indent="0" algn="l" rtl="0">
              <a:spcBef>
                <a:spcPts val="800"/>
              </a:spcBef>
              <a:spcAft>
                <a:spcPts val="0"/>
              </a:spcAft>
              <a:buClr>
                <a:schemeClr val="dk1"/>
              </a:buClr>
              <a:buSzPts val="1100"/>
              <a:buFont typeface="Arial"/>
              <a:buNone/>
            </a:pPr>
            <a:r>
              <a:rPr lang="en" dirty="0"/>
              <a:t>Add your diagram to this slide and fill out the data in the sidebar.</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lvl="0">
              <a:buClr>
                <a:schemeClr val="dk1"/>
              </a:buClr>
              <a:buSzPts val="1100"/>
            </a:pPr>
            <a:r>
              <a:rPr lang="en" dirty="0"/>
              <a:t>Address Range:</a:t>
            </a:r>
          </a:p>
          <a:p>
            <a:pPr lvl="0">
              <a:buClr>
                <a:schemeClr val="dk1"/>
              </a:buClr>
              <a:buSzPts val="1100"/>
            </a:pPr>
            <a:r>
              <a:rPr lang="en" dirty="0"/>
              <a:t>192.168.1.0/16</a:t>
            </a:r>
            <a:endParaRPr dirty="0"/>
          </a:p>
          <a:p>
            <a:pPr marL="0" lvl="0" indent="0" algn="l" rtl="0">
              <a:spcBef>
                <a:spcPts val="0"/>
              </a:spcBef>
              <a:spcAft>
                <a:spcPts val="0"/>
              </a:spcAft>
              <a:buClr>
                <a:schemeClr val="dk1"/>
              </a:buClr>
              <a:buSzPts val="1100"/>
              <a:buFont typeface="Arial"/>
              <a:buNone/>
            </a:pPr>
            <a:r>
              <a:rPr lang="en" dirty="0"/>
              <a:t>Netmask: 255.255.255.0</a:t>
            </a:r>
            <a:endParaRPr dirty="0"/>
          </a:p>
          <a:p>
            <a:pPr marL="0" lvl="0" indent="0" algn="l" rtl="0">
              <a:spcBef>
                <a:spcPts val="0"/>
              </a:spcBef>
              <a:spcAft>
                <a:spcPts val="0"/>
              </a:spcAft>
              <a:buClr>
                <a:schemeClr val="dk1"/>
              </a:buClr>
              <a:buSzPts val="1100"/>
              <a:buFont typeface="Arial"/>
              <a:buNone/>
            </a:pPr>
            <a:r>
              <a:rPr lang="en" dirty="0"/>
              <a:t>Gateway: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IPv4:192.168.1.100 </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IPv4:192.168.1.8</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IPv4:192.168.1.105</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a:t>
            </a:r>
            <a:endParaRPr dirty="0"/>
          </a:p>
          <a:p>
            <a:pPr marL="0" lvl="0" indent="0" algn="l" rtl="0">
              <a:spcBef>
                <a:spcPts val="0"/>
              </a:spcBef>
              <a:spcAft>
                <a:spcPts val="0"/>
              </a:spcAft>
              <a:buClr>
                <a:schemeClr val="dk1"/>
              </a:buClr>
              <a:buSzPts val="1100"/>
              <a:buFont typeface="Arial"/>
              <a:buNone/>
            </a:pPr>
            <a:r>
              <a:rPr lang="en" dirty="0"/>
              <a:t>OS: Windows</a:t>
            </a:r>
            <a:endParaRPr dirty="0"/>
          </a:p>
          <a:p>
            <a:pPr marL="0" lvl="0" indent="0" algn="l" rtl="0">
              <a:spcBef>
                <a:spcPts val="0"/>
              </a:spcBef>
              <a:spcAft>
                <a:spcPts val="0"/>
              </a:spcAft>
              <a:buClr>
                <a:schemeClr val="dk1"/>
              </a:buClr>
              <a:buSzPts val="1100"/>
              <a:buFont typeface="Arial"/>
              <a:buNone/>
            </a:pPr>
            <a:r>
              <a:rPr lang="en" dirty="0"/>
              <a:t>Hostname: ML-RefVM-417858</a:t>
            </a: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4631D5F3-7134-48EC-BE82-6843D782C90C}"/>
              </a:ext>
            </a:extLst>
          </p:cNvPr>
          <p:cNvPicPr>
            <a:picLocks noChangeAspect="1"/>
          </p:cNvPicPr>
          <p:nvPr/>
        </p:nvPicPr>
        <p:blipFill>
          <a:blip r:embed="rId4"/>
          <a:stretch>
            <a:fillRect/>
          </a:stretch>
        </p:blipFill>
        <p:spPr>
          <a:xfrm>
            <a:off x="115376" y="755075"/>
            <a:ext cx="6699600" cy="41623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graphicFrame>
        <p:nvGraphicFramePr>
          <p:cNvPr id="1076" name="Google Shape;1076;p59"/>
          <p:cNvGraphicFramePr/>
          <p:nvPr>
            <p:extLst>
              <p:ext uri="{D42A27DB-BD31-4B8C-83A1-F6EECF244321}">
                <p14:modId xmlns:p14="http://schemas.microsoft.com/office/powerpoint/2010/main" val="3045845318"/>
              </p:ext>
            </p:extLst>
          </p:nvPr>
        </p:nvGraphicFramePr>
        <p:xfrm>
          <a:off x="419800" y="1198750"/>
          <a:ext cx="8346600" cy="3577125"/>
        </p:xfrm>
        <a:graphic>
          <a:graphicData uri="http://schemas.openxmlformats.org/drawingml/2006/table">
            <a:tbl>
              <a:tblPr>
                <a:noFill/>
                <a:tableStyleId>{EBD9C540-31A0-4A18-A7DF-3E0B1D8E1CAD}</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Role on Network</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192.168.1.8</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Attacking Box</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ML-RefVM-417858</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err="1">
                          <a:latin typeface="Roboto"/>
                          <a:ea typeface="Roboto"/>
                          <a:cs typeface="Roboto"/>
                          <a:sym typeface="Roboto"/>
                        </a:rPr>
                        <a:t>NATSwitch</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SIEM</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Web Server</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graphicFrame>
        <p:nvGraphicFramePr>
          <p:cNvPr id="1084" name="Google Shape;1084;p60"/>
          <p:cNvGraphicFramePr/>
          <p:nvPr>
            <p:extLst>
              <p:ext uri="{D42A27DB-BD31-4B8C-83A1-F6EECF244321}">
                <p14:modId xmlns:p14="http://schemas.microsoft.com/office/powerpoint/2010/main" val="2217529899"/>
              </p:ext>
            </p:extLst>
          </p:nvPr>
        </p:nvGraphicFramePr>
        <p:xfrm>
          <a:off x="467150" y="1201900"/>
          <a:ext cx="8362500" cy="3725085"/>
        </p:xfrm>
        <a:graphic>
          <a:graphicData uri="http://schemas.openxmlformats.org/drawingml/2006/table">
            <a:tbl>
              <a:tblPr>
                <a:noFill/>
                <a:tableStyleId>{EBD9C540-31A0-4A18-A7DF-3E0B1D8E1CAD}</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 sz="1200" i="1" dirty="0">
                          <a:latin typeface="Roboto"/>
                          <a:ea typeface="Roboto"/>
                          <a:cs typeface="Roboto"/>
                          <a:sym typeface="Roboto"/>
                        </a:rPr>
                        <a:t>Port Scan and Host Sweep </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i="1" dirty="0">
                          <a:latin typeface="Roboto"/>
                          <a:ea typeface="Roboto"/>
                          <a:cs typeface="Roboto"/>
                          <a:sym typeface="Roboto"/>
                        </a:rPr>
                        <a:t>Network allows port scanning, host and services discovery.</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i="1" dirty="0">
                          <a:latin typeface="Roboto"/>
                          <a:ea typeface="Roboto"/>
                          <a:cs typeface="Roboto"/>
                          <a:sym typeface="Roboto"/>
                        </a:rPr>
                        <a:t>This allows attackers to create a map of the network, which increase their attack surface.</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 sz="1200" i="1" dirty="0">
                          <a:latin typeface="Roboto"/>
                          <a:ea typeface="Roboto"/>
                          <a:cs typeface="Roboto"/>
                          <a:sym typeface="Roboto"/>
                        </a:rPr>
                        <a:t>CWE-521 Weak Password Requirements</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i="1" dirty="0">
                          <a:latin typeface="Roboto"/>
                          <a:ea typeface="Roboto"/>
                          <a:cs typeface="Roboto"/>
                          <a:sym typeface="Roboto"/>
                        </a:rPr>
                        <a:t>Password was stolen through Hydra attack using “rockyou.txt”. </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i="1" dirty="0">
                          <a:latin typeface="Roboto"/>
                          <a:ea typeface="Roboto"/>
                          <a:cs typeface="Roboto"/>
                          <a:sym typeface="Roboto"/>
                        </a:rPr>
                        <a:t>Brute force attack led lateral movement that provided access to important documentation, which led to privilege escalation. The login system never locked user “Ashton” out of the account after numerous unsuccessful authentications.</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US" sz="1200" i="1" dirty="0">
                          <a:latin typeface="Roboto"/>
                          <a:ea typeface="Roboto"/>
                          <a:cs typeface="Roboto"/>
                          <a:sym typeface="Roboto"/>
                        </a:rPr>
                        <a:t>Persistence Reverse Backdoor Shell</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i="1" dirty="0">
                          <a:latin typeface="Roboto"/>
                          <a:ea typeface="Roboto"/>
                          <a:cs typeface="Roboto"/>
                          <a:sym typeface="Roboto"/>
                        </a:rPr>
                        <a:t>Successfully uploaded .php executable file on to web server.</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i="1" dirty="0">
                          <a:latin typeface="Roboto"/>
                          <a:ea typeface="Roboto"/>
                          <a:cs typeface="Roboto"/>
                          <a:sym typeface="Roboto"/>
                        </a:rPr>
                        <a:t>Captured advanced persistence through remote reverse backdoor shell between the attacking box (Kali) and the Web Server (Capstone).</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Port Scan and Host Sweep</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Scan URL Ran:</a:t>
            </a:r>
          </a:p>
          <a:p>
            <a:pPr marL="0" lvl="0" indent="0" algn="l"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dirb</a:t>
            </a:r>
            <a:r>
              <a:rPr lang="en-US" sz="1200" dirty="0">
                <a:latin typeface="Roboto"/>
                <a:ea typeface="Roboto"/>
                <a:cs typeface="Roboto"/>
                <a:sym typeface="Roboto"/>
              </a:rPr>
              <a:t> http://192.168.1.105</a:t>
            </a:r>
          </a:p>
          <a:p>
            <a:pPr marL="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b="1" dirty="0">
                <a:latin typeface="Roboto"/>
                <a:ea typeface="Roboto"/>
                <a:cs typeface="Roboto"/>
                <a:sym typeface="Roboto"/>
              </a:rPr>
              <a:t>OR: </a:t>
            </a:r>
          </a:p>
          <a:p>
            <a:pPr marL="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Open web browser and go to url: http://192.168.1.105</a:t>
            </a:r>
          </a:p>
          <a:p>
            <a:pPr marL="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b="1" dirty="0">
                <a:latin typeface="Roboto"/>
                <a:ea typeface="Roboto"/>
                <a:cs typeface="Roboto"/>
                <a:sym typeface="Roboto"/>
              </a:rPr>
              <a:t>OR:</a:t>
            </a:r>
          </a:p>
          <a:p>
            <a:pPr marL="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Scan the CIDR (class C):</a:t>
            </a:r>
          </a:p>
          <a:p>
            <a:pPr marL="0" lvl="0" indent="0" algn="l"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netdiscover</a:t>
            </a:r>
            <a:r>
              <a:rPr lang="en-US" sz="1200" dirty="0">
                <a:latin typeface="Roboto"/>
                <a:ea typeface="Roboto"/>
                <a:cs typeface="Roboto"/>
                <a:sym typeface="Roboto"/>
              </a:rPr>
              <a:t> –r 192.168.1.105/16</a:t>
            </a: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b="1" dirty="0">
                <a:latin typeface="Roboto"/>
                <a:ea typeface="Roboto"/>
                <a:cs typeface="Roboto"/>
                <a:sym typeface="Roboto"/>
              </a:rPr>
              <a:t>Achievements</a:t>
            </a:r>
            <a:endParaRPr sz="11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100" dirty="0">
                <a:latin typeface="Roboto"/>
                <a:ea typeface="Roboto"/>
                <a:cs typeface="Roboto"/>
                <a:sym typeface="Roboto"/>
              </a:rPr>
              <a:t>Found url: http://192.168.1.105/webdav</a:t>
            </a:r>
          </a:p>
          <a:p>
            <a:pPr marL="0" lvl="0" indent="0" algn="l" rtl="0">
              <a:lnSpc>
                <a:spcPct val="115000"/>
              </a:lnSpc>
              <a:spcBef>
                <a:spcPts val="0"/>
              </a:spcBef>
              <a:spcAft>
                <a:spcPts val="0"/>
              </a:spcAft>
              <a:buClr>
                <a:schemeClr val="dk1"/>
              </a:buClr>
              <a:buSzPts val="1100"/>
              <a:buFont typeface="Arial"/>
              <a:buNone/>
            </a:pPr>
            <a:endParaRPr lang="en"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Found url:</a:t>
            </a: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hlinkClick r:id="rId3"/>
              </a:rPr>
              <a:t>http://192.168.1.105/meet_our_team/ashton.txt</a:t>
            </a:r>
            <a:endParaRPr lang="en-US"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US"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Found that Ryan was the new CEO</a:t>
            </a:r>
          </a:p>
          <a:p>
            <a:pPr marL="0" lvl="0" indent="0" algn="l" rtl="0">
              <a:lnSpc>
                <a:spcPct val="115000"/>
              </a:lnSpc>
              <a:spcBef>
                <a:spcPts val="0"/>
              </a:spcBef>
              <a:spcAft>
                <a:spcPts val="0"/>
              </a:spcAft>
              <a:buClr>
                <a:schemeClr val="dk1"/>
              </a:buClr>
              <a:buSzPts val="1100"/>
              <a:buFont typeface="Arial"/>
              <a:buNone/>
            </a:pPr>
            <a:endParaRPr lang="en-US"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Navigating to the above link show that Ashton is the admin for /</a:t>
            </a:r>
            <a:r>
              <a:rPr lang="en-US" sz="1100" dirty="0" err="1">
                <a:latin typeface="Roboto"/>
                <a:ea typeface="Roboto"/>
                <a:cs typeface="Roboto"/>
                <a:sym typeface="Roboto"/>
              </a:rPr>
              <a:t>company_folders</a:t>
            </a:r>
            <a:r>
              <a:rPr lang="en-US" sz="1100" dirty="0">
                <a:latin typeface="Roboto"/>
                <a:ea typeface="Roboto"/>
                <a:cs typeface="Roboto"/>
                <a:sym typeface="Roboto"/>
              </a:rPr>
              <a:t>/</a:t>
            </a:r>
            <a:r>
              <a:rPr lang="en-US" sz="1100" dirty="0" err="1">
                <a:latin typeface="Roboto"/>
                <a:ea typeface="Roboto"/>
                <a:cs typeface="Roboto"/>
                <a:sym typeface="Roboto"/>
              </a:rPr>
              <a:t>secret_folder</a:t>
            </a:r>
            <a:endParaRPr sz="11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8B2EC1A6-9E1E-4391-9A66-68361F9EE3B9}"/>
              </a:ext>
            </a:extLst>
          </p:cNvPr>
          <p:cNvPicPr>
            <a:picLocks noChangeAspect="1"/>
          </p:cNvPicPr>
          <p:nvPr/>
        </p:nvPicPr>
        <p:blipFill>
          <a:blip r:embed="rId4"/>
          <a:stretch>
            <a:fillRect/>
          </a:stretch>
        </p:blipFill>
        <p:spPr>
          <a:xfrm>
            <a:off x="6400757" y="1505414"/>
            <a:ext cx="2018968" cy="1371376"/>
          </a:xfrm>
          <a:prstGeom prst="rect">
            <a:avLst/>
          </a:prstGeom>
        </p:spPr>
      </p:pic>
      <p:pic>
        <p:nvPicPr>
          <p:cNvPr id="9" name="Picture 8">
            <a:extLst>
              <a:ext uri="{FF2B5EF4-FFF2-40B4-BE49-F238E27FC236}">
                <a16:creationId xmlns:a16="http://schemas.microsoft.com/office/drawing/2014/main" id="{61255339-6BE4-49D1-8846-7C0BBB5DD90A}"/>
              </a:ext>
            </a:extLst>
          </p:cNvPr>
          <p:cNvPicPr>
            <a:picLocks noChangeAspect="1"/>
          </p:cNvPicPr>
          <p:nvPr/>
        </p:nvPicPr>
        <p:blipFill>
          <a:blip r:embed="rId5"/>
          <a:stretch>
            <a:fillRect/>
          </a:stretch>
        </p:blipFill>
        <p:spPr>
          <a:xfrm>
            <a:off x="6400757" y="2858245"/>
            <a:ext cx="2371500" cy="1093735"/>
          </a:xfrm>
          <a:prstGeom prst="rect">
            <a:avLst/>
          </a:prstGeom>
        </p:spPr>
      </p:pic>
      <p:pic>
        <p:nvPicPr>
          <p:cNvPr id="11" name="Picture 10">
            <a:extLst>
              <a:ext uri="{FF2B5EF4-FFF2-40B4-BE49-F238E27FC236}">
                <a16:creationId xmlns:a16="http://schemas.microsoft.com/office/drawing/2014/main" id="{5A2635C4-62FC-4982-8AB7-DE0FEEA92253}"/>
              </a:ext>
            </a:extLst>
          </p:cNvPr>
          <p:cNvPicPr>
            <a:picLocks noChangeAspect="1"/>
          </p:cNvPicPr>
          <p:nvPr/>
        </p:nvPicPr>
        <p:blipFill>
          <a:blip r:embed="rId6"/>
          <a:stretch>
            <a:fillRect/>
          </a:stretch>
        </p:blipFill>
        <p:spPr>
          <a:xfrm>
            <a:off x="6458174" y="3987936"/>
            <a:ext cx="2428913" cy="7906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Weak Password Requirement</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sz="1000" dirty="0"/>
              <a:t>Capstone Engagement-Cameron Todd</a:t>
            </a:r>
          </a:p>
          <a:p>
            <a:pPr marL="0" lvl="0" indent="0" algn="l" rtl="0">
              <a:spcBef>
                <a:spcPts val="0"/>
              </a:spcBef>
              <a:spcAft>
                <a:spcPts val="0"/>
              </a:spcAft>
              <a:buNone/>
            </a:pPr>
            <a:endParaRPr dirty="0"/>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Used login cracker tool hydra. Found admin and username. Ran hydra command in bash.</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dirty="0">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Hydra -l </a:t>
            </a:r>
            <a:r>
              <a:rPr lang="en-US" sz="1100" dirty="0" err="1">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ashton</a:t>
            </a:r>
            <a:r>
              <a:rPr lang="en-US" sz="1100" dirty="0">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 -P /</a:t>
            </a:r>
            <a:r>
              <a:rPr lang="en-US" sz="1100" dirty="0" err="1">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usr</a:t>
            </a:r>
            <a:r>
              <a:rPr lang="en-US" sz="1100" dirty="0">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/share/wordlists/rockyou.txt -s 80 -f -</a:t>
            </a:r>
            <a:r>
              <a:rPr lang="en-US" sz="1100" dirty="0" err="1">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vV</a:t>
            </a:r>
            <a:r>
              <a:rPr lang="en-US" sz="1100" dirty="0">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 192.168.1.105 http-get /</a:t>
            </a:r>
            <a:r>
              <a:rPr lang="en-US" sz="1100" dirty="0" err="1">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company_folders</a:t>
            </a:r>
            <a:r>
              <a:rPr lang="en-US" sz="1100" dirty="0">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100" dirty="0" err="1">
                <a:solidFill>
                  <a:srgbClr val="110000"/>
                </a:solidFill>
                <a:effectLst/>
                <a:latin typeface="Courier New" panose="02070309020205020404" pitchFamily="49" charset="0"/>
                <a:ea typeface="Times New Roman" panose="02020603050405020304" pitchFamily="18" charset="0"/>
                <a:cs typeface="Times New Roman" panose="02020603050405020304" pitchFamily="18" charset="0"/>
              </a:rPr>
              <a:t>secret_folder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Ashton password was cracked (rockyou.txt)</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Gained acces and retrieved information for CEO’s account and how to access /webdav/</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Cracked CEO’s hash using CrackStation, which gave me acces to /webdav/ </a:t>
            </a:r>
            <a:endParaRPr sz="1200"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2016F475-5F5B-4A4B-8BD9-165D81A2A087}"/>
              </a:ext>
            </a:extLst>
          </p:cNvPr>
          <p:cNvPicPr>
            <a:picLocks noChangeAspect="1"/>
          </p:cNvPicPr>
          <p:nvPr/>
        </p:nvPicPr>
        <p:blipFill>
          <a:blip r:embed="rId3"/>
          <a:stretch>
            <a:fillRect/>
          </a:stretch>
        </p:blipFill>
        <p:spPr>
          <a:xfrm>
            <a:off x="6401175" y="1520365"/>
            <a:ext cx="2371500" cy="581106"/>
          </a:xfrm>
          <a:prstGeom prst="rect">
            <a:avLst/>
          </a:prstGeom>
        </p:spPr>
      </p:pic>
      <p:pic>
        <p:nvPicPr>
          <p:cNvPr id="5" name="Picture 4">
            <a:extLst>
              <a:ext uri="{FF2B5EF4-FFF2-40B4-BE49-F238E27FC236}">
                <a16:creationId xmlns:a16="http://schemas.microsoft.com/office/drawing/2014/main" id="{F9C6266B-53BF-4D11-969E-5015AB9F03FB}"/>
              </a:ext>
            </a:extLst>
          </p:cNvPr>
          <p:cNvPicPr>
            <a:picLocks noChangeAspect="1"/>
          </p:cNvPicPr>
          <p:nvPr/>
        </p:nvPicPr>
        <p:blipFill>
          <a:blip r:embed="rId4"/>
          <a:stretch>
            <a:fillRect/>
          </a:stretch>
        </p:blipFill>
        <p:spPr>
          <a:xfrm>
            <a:off x="6400757" y="2252351"/>
            <a:ext cx="2371500" cy="1315328"/>
          </a:xfrm>
          <a:prstGeom prst="rect">
            <a:avLst/>
          </a:prstGeom>
        </p:spPr>
      </p:pic>
      <p:pic>
        <p:nvPicPr>
          <p:cNvPr id="7" name="Picture 6">
            <a:extLst>
              <a:ext uri="{FF2B5EF4-FFF2-40B4-BE49-F238E27FC236}">
                <a16:creationId xmlns:a16="http://schemas.microsoft.com/office/drawing/2014/main" id="{08F0D95D-3A5F-4FBD-81C8-C881425CE702}"/>
              </a:ext>
            </a:extLst>
          </p:cNvPr>
          <p:cNvPicPr>
            <a:picLocks noChangeAspect="1"/>
          </p:cNvPicPr>
          <p:nvPr/>
        </p:nvPicPr>
        <p:blipFill>
          <a:blip r:embed="rId5"/>
          <a:stretch>
            <a:fillRect/>
          </a:stretch>
        </p:blipFill>
        <p:spPr>
          <a:xfrm>
            <a:off x="6400757" y="3800433"/>
            <a:ext cx="2428500" cy="33342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TotalTime>
  <Words>1626</Words>
  <Application>Microsoft Office PowerPoint</Application>
  <PresentationFormat>On-screen Show (16:9)</PresentationFormat>
  <Paragraphs>274</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Roboto Medium</vt:lpstr>
      <vt:lpstr>Roboto</vt:lpstr>
      <vt:lpstr>Arial</vt:lpstr>
      <vt:lpstr>Roboto Light</vt:lpstr>
      <vt:lpstr>Roboto Thin</vt:lpstr>
      <vt:lpstr>Courier New</vt:lpstr>
      <vt:lpstr>Roboto Black</vt:lpstr>
      <vt:lpstr>Calibri</vt:lpstr>
      <vt:lpstr>Simple Light</vt:lpstr>
      <vt:lpstr>Capstone Engagement Assessment, Analysis,  and Hardening of a Vulnerable System Compiled by: Cameron Todd</vt:lpstr>
      <vt:lpstr>Table of Contents </vt:lpstr>
      <vt:lpstr>Network Topology </vt:lpstr>
      <vt:lpstr>Network Topology</vt:lpstr>
      <vt:lpstr>Red Team Security Assessment </vt:lpstr>
      <vt:lpstr>Recon: Describing the Target</vt:lpstr>
      <vt:lpstr>Vulnerability Assessment</vt:lpstr>
      <vt:lpstr>Exploitation: Port Scan and Host Sweep</vt:lpstr>
      <vt:lpstr>Exploitation: Weak Password Requirement</vt:lpstr>
      <vt:lpstr>Exploitation: Persistence Reverse Backdoor Shell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Cameron Todd</dc:creator>
  <cp:lastModifiedBy>Cameron Todd</cp:lastModifiedBy>
  <cp:revision>43</cp:revision>
  <dcterms:modified xsi:type="dcterms:W3CDTF">2021-06-14T03:10:26Z</dcterms:modified>
</cp:coreProperties>
</file>